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Georgia Pro Condensed Bold" panose="020B0604020202020204" charset="0"/>
      <p:regular r:id="rId17"/>
    </p:embeddedFont>
    <p:embeddedFont>
      <p:font typeface="Gotham" panose="020B0604020202020204" charset="0"/>
      <p:regular r:id="rId18"/>
    </p:embeddedFont>
    <p:embeddedFont>
      <p:font typeface="Gotham Bold" panose="020B0604020202020204" charset="0"/>
      <p:regular r:id="rId19"/>
    </p:embeddedFont>
    <p:embeddedFont>
      <p:font typeface="Gotham Bold Italics" panose="020B0604020202020204" charset="0"/>
      <p:regular r:id="rId20"/>
    </p:embeddedFont>
    <p:embeddedFont>
      <p:font typeface="Times New Roman Bold Italics" panose="020B0604020202020204" charset="0"/>
      <p:regular r:id="rId21"/>
    </p:embeddedFont>
    <p:embeddedFont>
      <p:font typeface="Times New Roman Condensed" panose="020B0604020202020204" charset="0"/>
      <p:regular r:id="rId22"/>
    </p:embeddedFont>
    <p:embeddedFont>
      <p:font typeface="Times New Roman Condensed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9" d="100"/>
          <a:sy n="79" d="100"/>
        </p:scale>
        <p:origin x="54" y="15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F68B8-ECFD-400F-A677-4F1875ECB925}" type="datetimeFigureOut">
              <a:rPr lang="en-US" smtClean="0"/>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995D8-BC08-47D5-89DE-F8D26B1BF08D}" type="slidenum">
              <a:rPr lang="en-US" smtClean="0"/>
              <a:t>‹#›</a:t>
            </a:fld>
            <a:endParaRPr lang="en-US"/>
          </a:p>
        </p:txBody>
      </p:sp>
    </p:spTree>
    <p:extLst>
      <p:ext uri="{BB962C8B-B14F-4D97-AF65-F5344CB8AC3E}">
        <p14:creationId xmlns:p14="http://schemas.microsoft.com/office/powerpoint/2010/main" val="2114714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0995D8-BC08-47D5-89DE-F8D26B1BF08D}" type="slidenum">
              <a:rPr lang="en-US" smtClean="0"/>
              <a:t>1</a:t>
            </a:fld>
            <a:endParaRPr lang="en-US"/>
          </a:p>
        </p:txBody>
      </p:sp>
    </p:spTree>
    <p:extLst>
      <p:ext uri="{BB962C8B-B14F-4D97-AF65-F5344CB8AC3E}">
        <p14:creationId xmlns:p14="http://schemas.microsoft.com/office/powerpoint/2010/main" val="327062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8784541" y="7640244"/>
            <a:ext cx="718917" cy="669492"/>
          </a:xfrm>
          <a:custGeom>
            <a:avLst/>
            <a:gdLst/>
            <a:ahLst/>
            <a:cxnLst/>
            <a:rect l="l" t="t" r="r" b="b"/>
            <a:pathLst>
              <a:path w="718917" h="669492">
                <a:moveTo>
                  <a:pt x="0" y="0"/>
                </a:moveTo>
                <a:lnTo>
                  <a:pt x="718918" y="0"/>
                </a:lnTo>
                <a:lnTo>
                  <a:pt x="718918" y="669492"/>
                </a:lnTo>
                <a:lnTo>
                  <a:pt x="0" y="669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642718" y="7640244"/>
            <a:ext cx="8277482" cy="2269119"/>
          </a:xfrm>
          <a:custGeom>
            <a:avLst/>
            <a:gdLst/>
            <a:ahLst/>
            <a:cxnLst/>
            <a:rect l="l" t="t" r="r" b="b"/>
            <a:pathLst>
              <a:path w="8277482" h="2269119">
                <a:moveTo>
                  <a:pt x="0" y="0"/>
                </a:moveTo>
                <a:lnTo>
                  <a:pt x="8277483" y="0"/>
                </a:lnTo>
                <a:lnTo>
                  <a:pt x="8277483" y="2269118"/>
                </a:lnTo>
                <a:lnTo>
                  <a:pt x="0" y="2269118"/>
                </a:lnTo>
                <a:lnTo>
                  <a:pt x="0" y="0"/>
                </a:lnTo>
                <a:close/>
              </a:path>
            </a:pathLst>
          </a:custGeom>
          <a:blipFill>
            <a:blip r:embed="rId5"/>
            <a:stretch>
              <a:fillRect t="-249" r="-379" b="-249"/>
            </a:stretch>
          </a:blipFill>
        </p:spPr>
        <p:txBody>
          <a:bodyPr/>
          <a:lstStyle/>
          <a:p>
            <a:endParaRPr lang="en-US"/>
          </a:p>
        </p:txBody>
      </p:sp>
      <p:sp>
        <p:nvSpPr>
          <p:cNvPr id="4" name="AutoShape 4"/>
          <p:cNvSpPr/>
          <p:nvPr/>
        </p:nvSpPr>
        <p:spPr>
          <a:xfrm>
            <a:off x="2532407" y="5465366"/>
            <a:ext cx="12944037" cy="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681914" y="1164293"/>
            <a:ext cx="8260943" cy="2586020"/>
          </a:xfrm>
          <a:prstGeom prst="rect">
            <a:avLst/>
          </a:prstGeom>
        </p:spPr>
        <p:txBody>
          <a:bodyPr lIns="0" tIns="0" rIns="0" bIns="0" rtlCol="0" anchor="t">
            <a:spAutoFit/>
          </a:bodyPr>
          <a:lstStyle/>
          <a:p>
            <a:pPr algn="l">
              <a:lnSpc>
                <a:spcPts val="15522"/>
              </a:lnSpc>
            </a:pPr>
            <a:r>
              <a:rPr lang="en-US" sz="19403" spc="-737">
                <a:solidFill>
                  <a:srgbClr val="0E4714"/>
                </a:solidFill>
                <a:latin typeface="Times New Roman Condensed"/>
                <a:ea typeface="Times New Roman Condensed"/>
                <a:cs typeface="Times New Roman Condensed"/>
                <a:sym typeface="Times New Roman Condensed"/>
              </a:rPr>
              <a:t> DOT E-Z</a:t>
            </a:r>
          </a:p>
        </p:txBody>
      </p:sp>
      <p:sp>
        <p:nvSpPr>
          <p:cNvPr id="6" name="TextBox 6"/>
          <p:cNvSpPr txBox="1"/>
          <p:nvPr/>
        </p:nvSpPr>
        <p:spPr>
          <a:xfrm>
            <a:off x="3294602" y="4595540"/>
            <a:ext cx="11869198" cy="712282"/>
          </a:xfrm>
          <a:prstGeom prst="rect">
            <a:avLst/>
          </a:prstGeom>
        </p:spPr>
        <p:txBody>
          <a:bodyPr wrap="square" lIns="0" tIns="0" rIns="0" bIns="0" rtlCol="0" anchor="t">
            <a:spAutoFit/>
          </a:bodyPr>
          <a:lstStyle/>
          <a:p>
            <a:pPr algn="ctr">
              <a:lnSpc>
                <a:spcPts val="5889"/>
              </a:lnSpc>
              <a:spcBef>
                <a:spcPct val="0"/>
              </a:spcBef>
            </a:pPr>
            <a:r>
              <a:rPr lang="en-US" sz="4206" b="1" dirty="0">
                <a:solidFill>
                  <a:srgbClr val="0E4714"/>
                </a:solidFill>
                <a:latin typeface="Gotham Bold"/>
                <a:ea typeface="Gotham Bold"/>
                <a:cs typeface="Gotham Bold"/>
                <a:sym typeface="Gotham Bold"/>
              </a:rPr>
              <a:t>A Most Unique Hybrid Practice Possibility</a:t>
            </a:r>
          </a:p>
        </p:txBody>
      </p:sp>
      <p:sp>
        <p:nvSpPr>
          <p:cNvPr id="7" name="Freeform 7"/>
          <p:cNvSpPr/>
          <p:nvPr/>
        </p:nvSpPr>
        <p:spPr>
          <a:xfrm flipH="1">
            <a:off x="7203740" y="-2978109"/>
            <a:ext cx="18907302" cy="7492304"/>
          </a:xfrm>
          <a:custGeom>
            <a:avLst/>
            <a:gdLst/>
            <a:ahLst/>
            <a:cxnLst/>
            <a:rect l="l" t="t" r="r" b="b"/>
            <a:pathLst>
              <a:path w="18907302" h="7492304">
                <a:moveTo>
                  <a:pt x="18907303" y="0"/>
                </a:moveTo>
                <a:lnTo>
                  <a:pt x="0" y="0"/>
                </a:lnTo>
                <a:lnTo>
                  <a:pt x="0" y="7492304"/>
                </a:lnTo>
                <a:lnTo>
                  <a:pt x="18907303" y="7492304"/>
                </a:lnTo>
                <a:lnTo>
                  <a:pt x="18907303" y="0"/>
                </a:lnTo>
                <a:close/>
              </a:path>
            </a:pathLst>
          </a:custGeom>
          <a:blipFill>
            <a:blip r:embed="rId6">
              <a:extLst>
                <a:ext uri="{96DAC541-7B7A-43D3-8B79-37D633B846F1}">
                  <asvg:svgBlip xmlns:asvg="http://schemas.microsoft.com/office/drawing/2016/SVG/main" r:embed="rId7"/>
                </a:ext>
              </a:extLst>
            </a:blip>
            <a:stretch>
              <a:fillRect t="-49969" b="-59256"/>
            </a:stretch>
          </a:blipFill>
        </p:spPr>
        <p:txBody>
          <a:bodyPr/>
          <a:lstStyle/>
          <a:p>
            <a:endParaRPr lang="en-US"/>
          </a:p>
        </p:txBody>
      </p:sp>
      <p:sp>
        <p:nvSpPr>
          <p:cNvPr id="8" name="Freeform 8"/>
          <p:cNvSpPr/>
          <p:nvPr/>
        </p:nvSpPr>
        <p:spPr>
          <a:xfrm rot="-10800000" flipH="1">
            <a:off x="-4079186" y="5465366"/>
            <a:ext cx="13223186" cy="5239887"/>
          </a:xfrm>
          <a:custGeom>
            <a:avLst/>
            <a:gdLst/>
            <a:ahLst/>
            <a:cxnLst/>
            <a:rect l="l" t="t" r="r" b="b"/>
            <a:pathLst>
              <a:path w="13223186" h="5239887">
                <a:moveTo>
                  <a:pt x="13223186" y="0"/>
                </a:moveTo>
                <a:lnTo>
                  <a:pt x="0" y="0"/>
                </a:lnTo>
                <a:lnTo>
                  <a:pt x="0" y="5239887"/>
                </a:lnTo>
                <a:lnTo>
                  <a:pt x="13223186" y="5239887"/>
                </a:lnTo>
                <a:lnTo>
                  <a:pt x="13223186" y="0"/>
                </a:lnTo>
                <a:close/>
              </a:path>
            </a:pathLst>
          </a:custGeom>
          <a:blipFill>
            <a:blip r:embed="rId6">
              <a:extLst>
                <a:ext uri="{96DAC541-7B7A-43D3-8B79-37D633B846F1}">
                  <asvg:svgBlip xmlns:asvg="http://schemas.microsoft.com/office/drawing/2016/SVG/main" r:embed="rId7"/>
                </a:ext>
              </a:extLst>
            </a:blip>
            <a:stretch>
              <a:fillRect t="-49969" b="-59256"/>
            </a:stretch>
          </a:blipFill>
        </p:spPr>
        <p:txBody>
          <a:bodyPr/>
          <a:lstStyle/>
          <a:p>
            <a:endParaRPr lang="en-US"/>
          </a:p>
        </p:txBody>
      </p:sp>
      <p:sp>
        <p:nvSpPr>
          <p:cNvPr id="9" name="AutoShape 9"/>
          <p:cNvSpPr/>
          <p:nvPr/>
        </p:nvSpPr>
        <p:spPr>
          <a:xfrm>
            <a:off x="2532407" y="4495145"/>
            <a:ext cx="12944037" cy="19050"/>
          </a:xfrm>
          <a:prstGeom prst="line">
            <a:avLst/>
          </a:prstGeom>
          <a:ln w="38100" cap="flat">
            <a:solidFill>
              <a:srgbClr val="000000"/>
            </a:solidFill>
            <a:prstDash val="solid"/>
            <a:headEnd type="none" w="sm" len="sm"/>
            <a:tailEnd type="none" w="sm" len="sm"/>
          </a:ln>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9556034" y="-492380"/>
            <a:ext cx="13949489" cy="10880601"/>
          </a:xfrm>
          <a:custGeom>
            <a:avLst/>
            <a:gdLst/>
            <a:ahLst/>
            <a:cxnLst/>
            <a:rect l="l" t="t" r="r" b="b"/>
            <a:pathLst>
              <a:path w="13949489" h="10880601">
                <a:moveTo>
                  <a:pt x="0" y="0"/>
                </a:moveTo>
                <a:lnTo>
                  <a:pt x="13949488" y="0"/>
                </a:lnTo>
                <a:lnTo>
                  <a:pt x="13949488" y="10880601"/>
                </a:lnTo>
                <a:lnTo>
                  <a:pt x="0" y="108806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053495" y="5102458"/>
            <a:ext cx="4969167" cy="3521075"/>
          </a:xfrm>
          <a:prstGeom prst="rect">
            <a:avLst/>
          </a:prstGeom>
        </p:spPr>
        <p:txBody>
          <a:bodyPr lIns="0" tIns="0" rIns="0" bIns="0" rtlCol="0" anchor="t">
            <a:spAutoFit/>
          </a:bodyPr>
          <a:lstStyle/>
          <a:p>
            <a:pPr algn="l">
              <a:lnSpc>
                <a:spcPts val="2800"/>
              </a:lnSpc>
            </a:pPr>
            <a:r>
              <a:rPr lang="en-US" sz="2000" spc="-30">
                <a:solidFill>
                  <a:srgbClr val="0E4714"/>
                </a:solidFill>
                <a:latin typeface="Gotham"/>
                <a:ea typeface="Gotham"/>
                <a:cs typeface="Gotham"/>
                <a:sym typeface="Gotham"/>
              </a:rPr>
              <a:t>To date, our income from </a:t>
            </a:r>
            <a:r>
              <a:rPr lang="en-US" sz="2000" b="1" spc="-30">
                <a:solidFill>
                  <a:srgbClr val="0E4714"/>
                </a:solidFill>
                <a:latin typeface="Gotham Bold"/>
                <a:ea typeface="Gotham Bold"/>
                <a:cs typeface="Gotham Bold"/>
                <a:sym typeface="Gotham Bold"/>
              </a:rPr>
              <a:t>FedEx</a:t>
            </a:r>
            <a:r>
              <a:rPr lang="en-US" sz="2000" spc="-30">
                <a:solidFill>
                  <a:srgbClr val="0E4714"/>
                </a:solidFill>
                <a:latin typeface="Gotham"/>
                <a:ea typeface="Gotham"/>
                <a:cs typeface="Gotham"/>
                <a:sym typeface="Gotham"/>
              </a:rPr>
              <a:t> has solely come from </a:t>
            </a:r>
            <a:r>
              <a:rPr lang="en-US" sz="2000" b="1" spc="-30">
                <a:solidFill>
                  <a:srgbClr val="0E4714"/>
                </a:solidFill>
                <a:latin typeface="Gotham Bold"/>
                <a:ea typeface="Gotham Bold"/>
                <a:cs typeface="Gotham Bold"/>
                <a:sym typeface="Gotham Bold"/>
              </a:rPr>
              <a:t>FedEx Ground </a:t>
            </a:r>
            <a:r>
              <a:rPr lang="en-US" sz="2000" spc="-30">
                <a:solidFill>
                  <a:srgbClr val="0E4714"/>
                </a:solidFill>
                <a:latin typeface="Gotham"/>
                <a:ea typeface="Gotham"/>
                <a:cs typeface="Gotham"/>
                <a:sym typeface="Gotham"/>
              </a:rPr>
              <a:t>contractors and their employed drivers. Currently, the Kennesaw operation is merging </a:t>
            </a:r>
            <a:r>
              <a:rPr lang="en-US" sz="2000" b="1" spc="-30">
                <a:solidFill>
                  <a:srgbClr val="0E4714"/>
                </a:solidFill>
                <a:latin typeface="Gotham Bold"/>
                <a:ea typeface="Gotham Bold"/>
                <a:cs typeface="Gotham Bold"/>
                <a:sym typeface="Gotham Bold"/>
              </a:rPr>
              <a:t>FedEx Express</a:t>
            </a:r>
            <a:r>
              <a:rPr lang="en-US" sz="2000" spc="-30">
                <a:solidFill>
                  <a:srgbClr val="0E4714"/>
                </a:solidFill>
                <a:latin typeface="Gotham"/>
                <a:ea typeface="Gotham"/>
                <a:cs typeface="Gotham"/>
                <a:sym typeface="Gotham"/>
              </a:rPr>
              <a:t> drivers with </a:t>
            </a:r>
            <a:r>
              <a:rPr lang="en-US" sz="2000" b="1" spc="-30">
                <a:solidFill>
                  <a:srgbClr val="0E4714"/>
                </a:solidFill>
                <a:latin typeface="Gotham Bold"/>
                <a:ea typeface="Gotham Bold"/>
                <a:cs typeface="Gotham Bold"/>
                <a:sym typeface="Gotham Bold"/>
              </a:rPr>
              <a:t>FedEx Ground</a:t>
            </a:r>
            <a:r>
              <a:rPr lang="en-US" sz="2000" spc="-30">
                <a:solidFill>
                  <a:srgbClr val="0E4714"/>
                </a:solidFill>
                <a:latin typeface="Gotham"/>
                <a:ea typeface="Gotham"/>
                <a:cs typeface="Gotham"/>
                <a:sym typeface="Gotham"/>
              </a:rPr>
              <a:t> drivers under the leadership of the Ground Contractors. While the final plans and number of drivers are yet to be determined, we anticipate a significant increase in 2025.</a:t>
            </a:r>
          </a:p>
        </p:txBody>
      </p:sp>
      <p:sp>
        <p:nvSpPr>
          <p:cNvPr id="4" name="TextBox 4"/>
          <p:cNvSpPr txBox="1"/>
          <p:nvPr/>
        </p:nvSpPr>
        <p:spPr>
          <a:xfrm>
            <a:off x="1415928" y="3111922"/>
            <a:ext cx="11231958" cy="281091"/>
          </a:xfrm>
          <a:prstGeom prst="rect">
            <a:avLst/>
          </a:prstGeom>
        </p:spPr>
        <p:txBody>
          <a:bodyPr lIns="0" tIns="0" rIns="0" bIns="0" rtlCol="0" anchor="t">
            <a:spAutoFit/>
          </a:bodyPr>
          <a:lstStyle/>
          <a:p>
            <a:pPr algn="ctr">
              <a:lnSpc>
                <a:spcPts val="2354"/>
              </a:lnSpc>
              <a:spcBef>
                <a:spcPct val="0"/>
              </a:spcBef>
            </a:pPr>
            <a:endParaRPr/>
          </a:p>
        </p:txBody>
      </p:sp>
      <p:sp>
        <p:nvSpPr>
          <p:cNvPr id="5" name="TextBox 5"/>
          <p:cNvSpPr txBox="1"/>
          <p:nvPr/>
        </p:nvSpPr>
        <p:spPr>
          <a:xfrm>
            <a:off x="1028700" y="1700895"/>
            <a:ext cx="14249090" cy="3039934"/>
          </a:xfrm>
          <a:prstGeom prst="rect">
            <a:avLst/>
          </a:prstGeom>
        </p:spPr>
        <p:txBody>
          <a:bodyPr lIns="0" tIns="0" rIns="0" bIns="0" rtlCol="0" anchor="t">
            <a:spAutoFit/>
          </a:bodyPr>
          <a:lstStyle/>
          <a:p>
            <a:pPr algn="l">
              <a:lnSpc>
                <a:spcPts val="3045"/>
              </a:lnSpc>
            </a:pPr>
            <a:r>
              <a:rPr lang="en-US" sz="2175" b="1" spc="-32">
                <a:solidFill>
                  <a:srgbClr val="0E4714"/>
                </a:solidFill>
                <a:latin typeface="Gotham Bold"/>
                <a:ea typeface="Gotham Bold"/>
                <a:cs typeface="Gotham Bold"/>
                <a:sym typeface="Gotham Bold"/>
              </a:rPr>
              <a:t>During the post-pandemic period, we saw a rise in income from drug screenings and other services provided to a large company at a discount. This company, eScreen Labs owned by Abbott Labs, had an outdated contract with us for discounted fees that was no longer profitable. We negotiated a new fee that placed D.O.T. E-Z outside of their regular fee structure and removed us from their standard referral system, allowing us to provide services as needed. While we initially saw a $16,000 drop in income, this change opened the door for increased activity at a more profitable scale, now controlled by D.O.T. E-Z.</a:t>
            </a:r>
          </a:p>
          <a:p>
            <a:pPr algn="l">
              <a:lnSpc>
                <a:spcPts val="3045"/>
              </a:lnSpc>
            </a:pPr>
            <a:endParaRPr lang="en-US" sz="2175" b="1" spc="-32">
              <a:solidFill>
                <a:srgbClr val="0E4714"/>
              </a:solidFill>
              <a:latin typeface="Gotham Bold"/>
              <a:ea typeface="Gotham Bold"/>
              <a:cs typeface="Gotham Bold"/>
              <a:sym typeface="Gotham Bold"/>
            </a:endParaRPr>
          </a:p>
          <a:p>
            <a:pPr algn="l">
              <a:lnSpc>
                <a:spcPts val="3045"/>
              </a:lnSpc>
            </a:pPr>
            <a:endParaRPr lang="en-US" sz="2175" b="1" spc="-32">
              <a:solidFill>
                <a:srgbClr val="0E4714"/>
              </a:solidFill>
              <a:latin typeface="Gotham Bold"/>
              <a:ea typeface="Gotham Bold"/>
              <a:cs typeface="Gotham Bold"/>
              <a:sym typeface="Gotham Bold"/>
            </a:endParaRPr>
          </a:p>
        </p:txBody>
      </p:sp>
      <p:sp>
        <p:nvSpPr>
          <p:cNvPr id="6" name="TextBox 6"/>
          <p:cNvSpPr txBox="1"/>
          <p:nvPr/>
        </p:nvSpPr>
        <p:spPr>
          <a:xfrm>
            <a:off x="12647886" y="4499610"/>
            <a:ext cx="3086199" cy="448310"/>
          </a:xfrm>
          <a:prstGeom prst="rect">
            <a:avLst/>
          </a:prstGeom>
        </p:spPr>
        <p:txBody>
          <a:bodyPr lIns="0" tIns="0" rIns="0" bIns="0" rtlCol="0" anchor="t">
            <a:spAutoFit/>
          </a:bodyPr>
          <a:lstStyle/>
          <a:p>
            <a:pPr algn="ctr">
              <a:lnSpc>
                <a:spcPts val="3640"/>
              </a:lnSpc>
              <a:spcBef>
                <a:spcPct val="0"/>
              </a:spcBef>
            </a:pPr>
            <a:r>
              <a:rPr lang="en-US" sz="2600" b="1" spc="-65">
                <a:solidFill>
                  <a:srgbClr val="0E4714"/>
                </a:solidFill>
                <a:latin typeface="Gotham Bold"/>
                <a:ea typeface="Gotham Bold"/>
                <a:cs typeface="Gotham Bold"/>
                <a:sym typeface="Gotham Bold"/>
              </a:rPr>
              <a:t>FUTURE GROWTH </a:t>
            </a:r>
          </a:p>
        </p:txBody>
      </p:sp>
      <p:sp>
        <p:nvSpPr>
          <p:cNvPr id="7" name="TextBox 7"/>
          <p:cNvSpPr txBox="1"/>
          <p:nvPr/>
        </p:nvSpPr>
        <p:spPr>
          <a:xfrm>
            <a:off x="1028700" y="941667"/>
            <a:ext cx="12030999" cy="842010"/>
          </a:xfrm>
          <a:prstGeom prst="rect">
            <a:avLst/>
          </a:prstGeom>
        </p:spPr>
        <p:txBody>
          <a:bodyPr lIns="0" tIns="0" rIns="0" bIns="0" rtlCol="0" anchor="t">
            <a:spAutoFit/>
          </a:bodyPr>
          <a:lstStyle/>
          <a:p>
            <a:pPr algn="l">
              <a:lnSpc>
                <a:spcPts val="5220"/>
              </a:lnSpc>
            </a:pPr>
            <a:r>
              <a:rPr lang="en-US" sz="6000" i="1" spc="-113">
                <a:solidFill>
                  <a:srgbClr val="0E4714"/>
                </a:solidFill>
                <a:latin typeface="Times New Roman Condensed Italics"/>
                <a:ea typeface="Times New Roman Condensed Italics"/>
                <a:cs typeface="Times New Roman Condensed Italics"/>
                <a:sym typeface="Times New Roman Condensed Italics"/>
              </a:rPr>
              <a:t>What Drives Our Numbers -</a:t>
            </a:r>
          </a:p>
        </p:txBody>
      </p:sp>
      <p:sp>
        <p:nvSpPr>
          <p:cNvPr id="8" name="TextBox 8"/>
          <p:cNvSpPr txBox="1"/>
          <p:nvPr/>
        </p:nvSpPr>
        <p:spPr>
          <a:xfrm>
            <a:off x="733766" y="6089650"/>
            <a:ext cx="4679256" cy="3168650"/>
          </a:xfrm>
          <a:prstGeom prst="rect">
            <a:avLst/>
          </a:prstGeom>
        </p:spPr>
        <p:txBody>
          <a:bodyPr lIns="0" tIns="0" rIns="0" bIns="0" rtlCol="0" anchor="t">
            <a:spAutoFit/>
          </a:bodyPr>
          <a:lstStyle/>
          <a:p>
            <a:pPr algn="l">
              <a:lnSpc>
                <a:spcPts val="2800"/>
              </a:lnSpc>
            </a:pPr>
            <a:r>
              <a:rPr lang="en-US" sz="2000" b="1" spc="-30">
                <a:solidFill>
                  <a:srgbClr val="0E4714"/>
                </a:solidFill>
                <a:latin typeface="Gotham Bold"/>
                <a:ea typeface="Gotham Bold"/>
                <a:cs typeface="Gotham Bold"/>
                <a:sym typeface="Gotham Bold"/>
              </a:rPr>
              <a:t>DOT E-Z </a:t>
            </a:r>
            <a:r>
              <a:rPr lang="en-US" sz="2000" spc="-30">
                <a:solidFill>
                  <a:srgbClr val="0E4714"/>
                </a:solidFill>
                <a:latin typeface="Gotham"/>
                <a:ea typeface="Gotham"/>
                <a:cs typeface="Gotham"/>
                <a:sym typeface="Gotham"/>
              </a:rPr>
              <a:t>holds two key contracts that can transfer to a new owner. One is as a</a:t>
            </a:r>
            <a:r>
              <a:rPr lang="en-US" sz="2000" b="1" spc="-30">
                <a:solidFill>
                  <a:srgbClr val="0E4714"/>
                </a:solidFill>
                <a:latin typeface="Gotham Bold"/>
                <a:ea typeface="Gotham Bold"/>
                <a:cs typeface="Gotham Bold"/>
                <a:sym typeface="Gotham Bold"/>
              </a:rPr>
              <a:t> FedEx Ground Vendor. </a:t>
            </a:r>
            <a:r>
              <a:rPr lang="en-US" sz="2000" spc="-30">
                <a:solidFill>
                  <a:srgbClr val="0E4714"/>
                </a:solidFill>
                <a:latin typeface="Gotham"/>
                <a:ea typeface="Gotham"/>
                <a:cs typeface="Gotham"/>
                <a:sym typeface="Gotham"/>
              </a:rPr>
              <a:t>This arrangement, managed through a third-party administrator called</a:t>
            </a:r>
            <a:r>
              <a:rPr lang="en-US" sz="2000" b="1" spc="-30">
                <a:solidFill>
                  <a:srgbClr val="0E4714"/>
                </a:solidFill>
                <a:latin typeface="Gotham Bold"/>
                <a:ea typeface="Gotham Bold"/>
                <a:cs typeface="Gotham Bold"/>
                <a:sym typeface="Gotham Bold"/>
              </a:rPr>
              <a:t> First Advantage. </a:t>
            </a:r>
            <a:r>
              <a:rPr lang="en-US" sz="2000" spc="-30">
                <a:solidFill>
                  <a:srgbClr val="0E4714"/>
                </a:solidFill>
                <a:latin typeface="Gotham"/>
                <a:ea typeface="Gotham"/>
                <a:cs typeface="Gotham"/>
                <a:sym typeface="Gotham"/>
              </a:rPr>
              <a:t>They compensate us separately for every new driver hired at the Marietta Terminal.</a:t>
            </a:r>
          </a:p>
          <a:p>
            <a:pPr algn="l">
              <a:lnSpc>
                <a:spcPts val="2800"/>
              </a:lnSpc>
            </a:pPr>
            <a:endParaRPr lang="en-US" sz="2000" spc="-30">
              <a:solidFill>
                <a:srgbClr val="0E4714"/>
              </a:solidFill>
              <a:latin typeface="Gotham"/>
              <a:ea typeface="Gotham"/>
              <a:cs typeface="Gotham"/>
              <a:sym typeface="Gotham"/>
            </a:endParaRPr>
          </a:p>
        </p:txBody>
      </p:sp>
      <p:sp>
        <p:nvSpPr>
          <p:cNvPr id="9" name="TextBox 9"/>
          <p:cNvSpPr txBox="1"/>
          <p:nvPr/>
        </p:nvSpPr>
        <p:spPr>
          <a:xfrm>
            <a:off x="6089297" y="5494973"/>
            <a:ext cx="5287923" cy="3521075"/>
          </a:xfrm>
          <a:prstGeom prst="rect">
            <a:avLst/>
          </a:prstGeom>
        </p:spPr>
        <p:txBody>
          <a:bodyPr lIns="0" tIns="0" rIns="0" bIns="0" rtlCol="0" anchor="t">
            <a:spAutoFit/>
          </a:bodyPr>
          <a:lstStyle/>
          <a:p>
            <a:pPr algn="l">
              <a:lnSpc>
                <a:spcPts val="2800"/>
              </a:lnSpc>
            </a:pPr>
            <a:r>
              <a:rPr lang="en-US" sz="2000" b="1" spc="-30">
                <a:solidFill>
                  <a:srgbClr val="0E4714"/>
                </a:solidFill>
                <a:latin typeface="Gotham Bold"/>
                <a:ea typeface="Gotham Bold"/>
                <a:cs typeface="Gotham Bold"/>
                <a:sym typeface="Gotham Bold"/>
              </a:rPr>
              <a:t>eScreen, </a:t>
            </a:r>
            <a:r>
              <a:rPr lang="en-US" sz="2000" spc="-30">
                <a:solidFill>
                  <a:srgbClr val="0E4714"/>
                </a:solidFill>
                <a:latin typeface="Gotham"/>
                <a:ea typeface="Gotham"/>
                <a:cs typeface="Gotham"/>
                <a:sym typeface="Gotham"/>
              </a:rPr>
              <a:t>owned by</a:t>
            </a:r>
            <a:r>
              <a:rPr lang="en-US" sz="2000" b="1" spc="-30">
                <a:solidFill>
                  <a:srgbClr val="0E4714"/>
                </a:solidFill>
                <a:latin typeface="Gotham Bold"/>
                <a:ea typeface="Gotham Bold"/>
                <a:cs typeface="Gotham Bold"/>
                <a:sym typeface="Gotham Bold"/>
              </a:rPr>
              <a:t> Abbott Labs,</a:t>
            </a:r>
            <a:r>
              <a:rPr lang="en-US" sz="2000" spc="-30">
                <a:solidFill>
                  <a:srgbClr val="0E4714"/>
                </a:solidFill>
                <a:latin typeface="Gotham"/>
                <a:ea typeface="Gotham"/>
                <a:cs typeface="Gotham"/>
                <a:sym typeface="Gotham"/>
              </a:rPr>
              <a:t> provides us with software and tools for collecting drug screens via urine or hair follicle samples. This system operates in two ways: we collect samples for our clients, charge a </a:t>
            </a:r>
            <a:r>
              <a:rPr lang="en-US" sz="2000" b="1" spc="-30">
                <a:solidFill>
                  <a:srgbClr val="0E4714"/>
                </a:solidFill>
                <a:latin typeface="Gotham Bold"/>
                <a:ea typeface="Gotham Bold"/>
                <a:cs typeface="Gotham Bold"/>
                <a:sym typeface="Gotham Bold"/>
              </a:rPr>
              <a:t>$40.00</a:t>
            </a:r>
            <a:r>
              <a:rPr lang="en-US" sz="2000" spc="-30">
                <a:solidFill>
                  <a:srgbClr val="0E4714"/>
                </a:solidFill>
                <a:latin typeface="Gotham"/>
                <a:ea typeface="Gotham"/>
                <a:cs typeface="Gotham"/>
                <a:sym typeface="Gotham"/>
              </a:rPr>
              <a:t> fee, and pay eScreen for processing, making a</a:t>
            </a:r>
            <a:r>
              <a:rPr lang="en-US" sz="2000" b="1" spc="-30">
                <a:solidFill>
                  <a:srgbClr val="0E4714"/>
                </a:solidFill>
                <a:latin typeface="Gotham Bold"/>
                <a:ea typeface="Gotham Bold"/>
                <a:cs typeface="Gotham Bold"/>
                <a:sym typeface="Gotham Bold"/>
              </a:rPr>
              <a:t> $25.00 profit. </a:t>
            </a:r>
            <a:r>
              <a:rPr lang="en-US" sz="2000" spc="-30">
                <a:solidFill>
                  <a:srgbClr val="0E4714"/>
                </a:solidFill>
                <a:latin typeface="Gotham"/>
                <a:ea typeface="Gotham"/>
                <a:cs typeface="Gotham"/>
                <a:sym typeface="Gotham"/>
              </a:rPr>
              <a:t>Additionally,</a:t>
            </a:r>
            <a:r>
              <a:rPr lang="en-US" sz="2000" b="1" spc="-30">
                <a:solidFill>
                  <a:srgbClr val="0E4714"/>
                </a:solidFill>
                <a:latin typeface="Gotham Bold"/>
                <a:ea typeface="Gotham Bold"/>
                <a:cs typeface="Gotham Bold"/>
                <a:sym typeface="Gotham Bold"/>
              </a:rPr>
              <a:t> eScreen</a:t>
            </a:r>
            <a:r>
              <a:rPr lang="en-US" sz="2000" spc="-30">
                <a:solidFill>
                  <a:srgbClr val="0E4714"/>
                </a:solidFill>
                <a:latin typeface="Gotham"/>
                <a:ea typeface="Gotham"/>
                <a:cs typeface="Gotham"/>
                <a:sym typeface="Gotham"/>
              </a:rPr>
              <a:t> pays us</a:t>
            </a:r>
            <a:r>
              <a:rPr lang="en-US" sz="2000" b="1" spc="-30">
                <a:solidFill>
                  <a:srgbClr val="0E4714"/>
                </a:solidFill>
                <a:latin typeface="Gotham Bold"/>
                <a:ea typeface="Gotham Bold"/>
                <a:cs typeface="Gotham Bold"/>
                <a:sym typeface="Gotham Bold"/>
              </a:rPr>
              <a:t> $70.00 </a:t>
            </a:r>
            <a:r>
              <a:rPr lang="en-US" sz="2000" spc="-30">
                <a:solidFill>
                  <a:srgbClr val="0E4714"/>
                </a:solidFill>
                <a:latin typeface="Gotham"/>
                <a:ea typeface="Gotham"/>
                <a:cs typeface="Gotham"/>
                <a:sym typeface="Gotham"/>
              </a:rPr>
              <a:t>for referred drivers' DOT medical exams under their control.</a:t>
            </a:r>
          </a:p>
        </p:txBody>
      </p:sp>
      <p:sp>
        <p:nvSpPr>
          <p:cNvPr id="10" name="TextBox 10"/>
          <p:cNvSpPr txBox="1"/>
          <p:nvPr/>
        </p:nvSpPr>
        <p:spPr>
          <a:xfrm>
            <a:off x="9139238" y="5083408"/>
            <a:ext cx="9525" cy="580370"/>
          </a:xfrm>
          <a:prstGeom prst="rect">
            <a:avLst/>
          </a:prstGeom>
        </p:spPr>
        <p:txBody>
          <a:bodyPr lIns="0" tIns="0" rIns="0" bIns="0" rtlCol="0" anchor="t">
            <a:spAutoFit/>
          </a:bodyPr>
          <a:lstStyle/>
          <a:p>
            <a:pPr algn="ctr">
              <a:lnSpc>
                <a:spcPts val="4759"/>
              </a:lnSpc>
            </a:pPr>
            <a:endParaRPr/>
          </a:p>
        </p:txBody>
      </p:sp>
      <p:sp>
        <p:nvSpPr>
          <p:cNvPr id="11" name="TextBox 11"/>
          <p:cNvSpPr txBox="1"/>
          <p:nvPr/>
        </p:nvSpPr>
        <p:spPr>
          <a:xfrm>
            <a:off x="0" y="5485448"/>
            <a:ext cx="5956883" cy="448310"/>
          </a:xfrm>
          <a:prstGeom prst="rect">
            <a:avLst/>
          </a:prstGeom>
        </p:spPr>
        <p:txBody>
          <a:bodyPr lIns="0" tIns="0" rIns="0" bIns="0" rtlCol="0" anchor="t">
            <a:spAutoFit/>
          </a:bodyPr>
          <a:lstStyle/>
          <a:p>
            <a:pPr algn="ctr">
              <a:lnSpc>
                <a:spcPts val="3640"/>
              </a:lnSpc>
              <a:spcBef>
                <a:spcPct val="0"/>
              </a:spcBef>
            </a:pPr>
            <a:r>
              <a:rPr lang="en-US" sz="2600" b="1">
                <a:solidFill>
                  <a:srgbClr val="0E4714"/>
                </a:solidFill>
                <a:latin typeface="Gotham Bold"/>
                <a:ea typeface="Gotham Bold"/>
                <a:cs typeface="Gotham Bold"/>
                <a:sym typeface="Gotham Bold"/>
              </a:rPr>
              <a:t>CURRENT </a:t>
            </a:r>
          </a:p>
        </p:txBody>
      </p:sp>
      <p:sp>
        <p:nvSpPr>
          <p:cNvPr id="12" name="TextBox 12"/>
          <p:cNvSpPr txBox="1"/>
          <p:nvPr/>
        </p:nvSpPr>
        <p:spPr>
          <a:xfrm>
            <a:off x="5956883" y="4888983"/>
            <a:ext cx="5956883" cy="448310"/>
          </a:xfrm>
          <a:prstGeom prst="rect">
            <a:avLst/>
          </a:prstGeom>
        </p:spPr>
        <p:txBody>
          <a:bodyPr lIns="0" tIns="0" rIns="0" bIns="0" rtlCol="0" anchor="t">
            <a:spAutoFit/>
          </a:bodyPr>
          <a:lstStyle/>
          <a:p>
            <a:pPr algn="ctr">
              <a:lnSpc>
                <a:spcPts val="3640"/>
              </a:lnSpc>
              <a:spcBef>
                <a:spcPct val="0"/>
              </a:spcBef>
            </a:pPr>
            <a:r>
              <a:rPr lang="en-US" sz="2600" b="1">
                <a:solidFill>
                  <a:srgbClr val="0E4714"/>
                </a:solidFill>
                <a:latin typeface="Gotham Bold"/>
                <a:ea typeface="Gotham Bold"/>
                <a:cs typeface="Gotham Bold"/>
                <a:sym typeface="Gotham Bold"/>
              </a:rPr>
              <a:t>CONTRACTS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AutoShape 2"/>
          <p:cNvSpPr/>
          <p:nvPr/>
        </p:nvSpPr>
        <p:spPr>
          <a:xfrm>
            <a:off x="-855596" y="3465782"/>
            <a:ext cx="18114896" cy="0"/>
          </a:xfrm>
          <a:prstGeom prst="line">
            <a:avLst/>
          </a:prstGeom>
          <a:ln w="19050" cap="flat">
            <a:solidFill>
              <a:srgbClr val="0E4714"/>
            </a:solidFill>
            <a:prstDash val="solid"/>
            <a:headEnd type="none" w="sm" len="sm"/>
            <a:tailEnd type="none" w="sm" len="sm"/>
          </a:ln>
        </p:spPr>
        <p:txBody>
          <a:bodyPr/>
          <a:lstStyle/>
          <a:p>
            <a:endParaRPr lang="en-US"/>
          </a:p>
        </p:txBody>
      </p:sp>
      <p:sp>
        <p:nvSpPr>
          <p:cNvPr id="3" name="AutoShape 3"/>
          <p:cNvSpPr/>
          <p:nvPr/>
        </p:nvSpPr>
        <p:spPr>
          <a:xfrm flipH="1" flipV="1">
            <a:off x="1133475" y="3251856"/>
            <a:ext cx="0" cy="831117"/>
          </a:xfrm>
          <a:prstGeom prst="line">
            <a:avLst/>
          </a:prstGeom>
          <a:ln w="19050" cap="flat">
            <a:solidFill>
              <a:srgbClr val="0E4714"/>
            </a:solidFill>
            <a:prstDash val="solid"/>
            <a:headEnd type="none" w="sm" len="sm"/>
            <a:tailEnd type="none" w="sm" len="sm"/>
          </a:ln>
        </p:spPr>
        <p:txBody>
          <a:bodyPr/>
          <a:lstStyle/>
          <a:p>
            <a:endParaRPr lang="en-US"/>
          </a:p>
        </p:txBody>
      </p:sp>
      <p:sp>
        <p:nvSpPr>
          <p:cNvPr id="4" name="AutoShape 4"/>
          <p:cNvSpPr/>
          <p:nvPr/>
        </p:nvSpPr>
        <p:spPr>
          <a:xfrm flipH="1" flipV="1">
            <a:off x="4391025" y="3251856"/>
            <a:ext cx="0" cy="831117"/>
          </a:xfrm>
          <a:prstGeom prst="line">
            <a:avLst/>
          </a:prstGeom>
          <a:ln w="19050" cap="flat">
            <a:solidFill>
              <a:srgbClr val="0E4714"/>
            </a:solidFill>
            <a:prstDash val="solid"/>
            <a:headEnd type="none" w="sm" len="sm"/>
            <a:tailEnd type="none" w="sm" len="sm"/>
          </a:ln>
        </p:spPr>
        <p:txBody>
          <a:bodyPr/>
          <a:lstStyle/>
          <a:p>
            <a:endParaRPr lang="en-US"/>
          </a:p>
        </p:txBody>
      </p:sp>
      <p:sp>
        <p:nvSpPr>
          <p:cNvPr id="5" name="AutoShape 5"/>
          <p:cNvSpPr/>
          <p:nvPr/>
        </p:nvSpPr>
        <p:spPr>
          <a:xfrm flipV="1">
            <a:off x="7686675" y="3251856"/>
            <a:ext cx="0" cy="831117"/>
          </a:xfrm>
          <a:prstGeom prst="line">
            <a:avLst/>
          </a:prstGeom>
          <a:ln w="19050" cap="flat">
            <a:solidFill>
              <a:srgbClr val="0E4714"/>
            </a:solidFill>
            <a:prstDash val="solid"/>
            <a:headEnd type="none" w="sm" len="sm"/>
            <a:tailEnd type="none" w="sm" len="sm"/>
          </a:ln>
        </p:spPr>
        <p:txBody>
          <a:bodyPr/>
          <a:lstStyle/>
          <a:p>
            <a:endParaRPr lang="en-US"/>
          </a:p>
        </p:txBody>
      </p:sp>
      <p:sp>
        <p:nvSpPr>
          <p:cNvPr id="6" name="AutoShape 6"/>
          <p:cNvSpPr/>
          <p:nvPr/>
        </p:nvSpPr>
        <p:spPr>
          <a:xfrm flipV="1">
            <a:off x="10963275" y="3251856"/>
            <a:ext cx="0" cy="831117"/>
          </a:xfrm>
          <a:prstGeom prst="line">
            <a:avLst/>
          </a:prstGeom>
          <a:ln w="19050" cap="flat">
            <a:solidFill>
              <a:srgbClr val="0E4714"/>
            </a:solidFill>
            <a:prstDash val="solid"/>
            <a:headEnd type="none" w="sm" len="sm"/>
            <a:tailEnd type="none" w="sm" len="sm"/>
          </a:ln>
        </p:spPr>
        <p:txBody>
          <a:bodyPr/>
          <a:lstStyle/>
          <a:p>
            <a:endParaRPr lang="en-US"/>
          </a:p>
        </p:txBody>
      </p:sp>
      <p:sp>
        <p:nvSpPr>
          <p:cNvPr id="7" name="AutoShape 7"/>
          <p:cNvSpPr/>
          <p:nvPr/>
        </p:nvSpPr>
        <p:spPr>
          <a:xfrm flipV="1">
            <a:off x="14220825" y="3251856"/>
            <a:ext cx="0" cy="831117"/>
          </a:xfrm>
          <a:prstGeom prst="line">
            <a:avLst/>
          </a:prstGeom>
          <a:ln w="19050" cap="flat">
            <a:solidFill>
              <a:srgbClr val="0E4714"/>
            </a:solidFill>
            <a:prstDash val="solid"/>
            <a:headEnd type="none" w="sm" len="sm"/>
            <a:tailEnd type="none" w="sm" len="sm"/>
          </a:ln>
        </p:spPr>
        <p:txBody>
          <a:bodyPr/>
          <a:lstStyle/>
          <a:p>
            <a:endParaRPr lang="en-US"/>
          </a:p>
        </p:txBody>
      </p:sp>
      <p:grpSp>
        <p:nvGrpSpPr>
          <p:cNvPr id="8" name="Group 8"/>
          <p:cNvGrpSpPr/>
          <p:nvPr/>
        </p:nvGrpSpPr>
        <p:grpSpPr>
          <a:xfrm rot="5400000">
            <a:off x="17128868" y="3386661"/>
            <a:ext cx="260864" cy="158243"/>
            <a:chOff x="0" y="0"/>
            <a:chExt cx="495569" cy="300618"/>
          </a:xfrm>
        </p:grpSpPr>
        <p:sp>
          <p:nvSpPr>
            <p:cNvPr id="9" name="Freeform 9"/>
            <p:cNvSpPr/>
            <p:nvPr/>
          </p:nvSpPr>
          <p:spPr>
            <a:xfrm>
              <a:off x="0" y="0"/>
              <a:ext cx="495569" cy="300618"/>
            </a:xfrm>
            <a:custGeom>
              <a:avLst/>
              <a:gdLst/>
              <a:ahLst/>
              <a:cxnLst/>
              <a:rect l="l" t="t" r="r" b="b"/>
              <a:pathLst>
                <a:path w="495569" h="300618">
                  <a:moveTo>
                    <a:pt x="247784" y="0"/>
                  </a:moveTo>
                  <a:lnTo>
                    <a:pt x="495569" y="300618"/>
                  </a:lnTo>
                  <a:lnTo>
                    <a:pt x="0" y="300618"/>
                  </a:lnTo>
                  <a:lnTo>
                    <a:pt x="247784" y="0"/>
                  </a:lnTo>
                  <a:close/>
                </a:path>
              </a:pathLst>
            </a:custGeom>
            <a:solidFill>
              <a:srgbClr val="0E4714"/>
            </a:solidFill>
          </p:spPr>
          <p:txBody>
            <a:bodyPr/>
            <a:lstStyle/>
            <a:p>
              <a:endParaRPr lang="en-US"/>
            </a:p>
          </p:txBody>
        </p:sp>
        <p:sp>
          <p:nvSpPr>
            <p:cNvPr id="10" name="TextBox 10"/>
            <p:cNvSpPr txBox="1"/>
            <p:nvPr/>
          </p:nvSpPr>
          <p:spPr>
            <a:xfrm>
              <a:off x="77433" y="101473"/>
              <a:ext cx="340704" cy="177673"/>
            </a:xfrm>
            <a:prstGeom prst="rect">
              <a:avLst/>
            </a:prstGeom>
          </p:spPr>
          <p:txBody>
            <a:bodyPr lIns="50800" tIns="50800" rIns="50800" bIns="50800" rtlCol="0" anchor="ctr"/>
            <a:lstStyle/>
            <a:p>
              <a:pPr algn="ctr">
                <a:lnSpc>
                  <a:spcPts val="2240"/>
                </a:lnSpc>
              </a:pPr>
              <a:endParaRPr/>
            </a:p>
          </p:txBody>
        </p:sp>
      </p:grpSp>
      <p:sp>
        <p:nvSpPr>
          <p:cNvPr id="11" name="TextBox 11"/>
          <p:cNvSpPr txBox="1"/>
          <p:nvPr/>
        </p:nvSpPr>
        <p:spPr>
          <a:xfrm>
            <a:off x="7620000" y="5168274"/>
            <a:ext cx="3086100" cy="3035874"/>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When you purchase this business, it is a “turnkey” operation that includes lease transfers and all equipment, including any current inventory, desks, chairs, computers, and software programs. Dr. Kirchhofer will guide you through the transition, ensuring you're fully prepared for ownership.</a:t>
            </a:r>
          </a:p>
        </p:txBody>
      </p:sp>
      <p:sp>
        <p:nvSpPr>
          <p:cNvPr id="12" name="TextBox 12"/>
          <p:cNvSpPr txBox="1"/>
          <p:nvPr/>
        </p:nvSpPr>
        <p:spPr>
          <a:xfrm>
            <a:off x="7429500" y="4619645"/>
            <a:ext cx="6362700" cy="461665"/>
          </a:xfrm>
          <a:prstGeom prst="rect">
            <a:avLst/>
          </a:prstGeom>
        </p:spPr>
        <p:txBody>
          <a:bodyPr lIns="0" tIns="0" rIns="0" bIns="0" rtlCol="0" anchor="t">
            <a:spAutoFit/>
          </a:bodyPr>
          <a:lstStyle/>
          <a:p>
            <a:pPr algn="ctr">
              <a:lnSpc>
                <a:spcPts val="3600"/>
              </a:lnSpc>
            </a:pPr>
            <a:r>
              <a:rPr lang="en-US" sz="3000" b="1" i="1" dirty="0">
                <a:solidFill>
                  <a:srgbClr val="134F1A"/>
                </a:solidFill>
                <a:latin typeface="Times New Roman Condensed Italics"/>
                <a:ea typeface="Times New Roman Condensed Italics"/>
                <a:cs typeface="Times New Roman Condensed Italics"/>
                <a:sym typeface="Times New Roman Condensed Italics"/>
              </a:rPr>
              <a:t>Price of this offer and Valuation</a:t>
            </a:r>
          </a:p>
        </p:txBody>
      </p:sp>
      <p:sp>
        <p:nvSpPr>
          <p:cNvPr id="13" name="TextBox 13"/>
          <p:cNvSpPr txBox="1"/>
          <p:nvPr/>
        </p:nvSpPr>
        <p:spPr>
          <a:xfrm>
            <a:off x="1066800" y="5168274"/>
            <a:ext cx="3086100" cy="3312093"/>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Dr. Tom Kirchhofer has been in business for himself since the age of 12. A determined goal-setter, he has always strived to achieve his vision of success. D.O.T. E-Z was founded at the end of his 34-year career as a chiropractor. Now in its 11th year of CME certification, Dr. Tom, at 82 years old, is ready to pass on his legacy</a:t>
            </a:r>
          </a:p>
        </p:txBody>
      </p:sp>
      <p:sp>
        <p:nvSpPr>
          <p:cNvPr id="14" name="TextBox 14"/>
          <p:cNvSpPr txBox="1"/>
          <p:nvPr/>
        </p:nvSpPr>
        <p:spPr>
          <a:xfrm>
            <a:off x="1066800" y="4592286"/>
            <a:ext cx="2785647" cy="461665"/>
          </a:xfrm>
          <a:prstGeom prst="rect">
            <a:avLst/>
          </a:prstGeom>
        </p:spPr>
        <p:txBody>
          <a:bodyPr lIns="0" tIns="0" rIns="0" bIns="0" rtlCol="0" anchor="t">
            <a:spAutoFit/>
          </a:bodyPr>
          <a:lstStyle/>
          <a:p>
            <a:pPr algn="l">
              <a:lnSpc>
                <a:spcPts val="3600"/>
              </a:lnSpc>
            </a:pPr>
            <a:r>
              <a:rPr lang="en-US" sz="3000" b="1" i="1" dirty="0">
                <a:solidFill>
                  <a:srgbClr val="12501A"/>
                </a:solidFill>
                <a:latin typeface="Times New Roman Condensed Italics"/>
                <a:ea typeface="Times New Roman Condensed Italics"/>
                <a:cs typeface="Times New Roman Condensed Italics"/>
                <a:sym typeface="Times New Roman Condensed Italics"/>
              </a:rPr>
              <a:t>Why Sell? </a:t>
            </a:r>
          </a:p>
        </p:txBody>
      </p:sp>
      <p:sp>
        <p:nvSpPr>
          <p:cNvPr id="15" name="TextBox 15"/>
          <p:cNvSpPr txBox="1"/>
          <p:nvPr/>
        </p:nvSpPr>
        <p:spPr>
          <a:xfrm>
            <a:off x="4343400" y="5168274"/>
            <a:ext cx="3086100" cy="3864532"/>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D.O.T. E-Z is unique as an ongoing business because we have become the “go-to place” for drivers in need of our services. They must have a valid medical card to drive, which expires periodically and needs renewal. We offer low-cost services and make the process easy and accessible for drivers. We pride ourselves on exceeding expectations. Our approach is transferrable!</a:t>
            </a:r>
          </a:p>
        </p:txBody>
      </p:sp>
      <p:sp>
        <p:nvSpPr>
          <p:cNvPr id="16" name="TextBox 16"/>
          <p:cNvSpPr txBox="1"/>
          <p:nvPr/>
        </p:nvSpPr>
        <p:spPr>
          <a:xfrm>
            <a:off x="4333875" y="4575494"/>
            <a:ext cx="3514725" cy="461665"/>
          </a:xfrm>
          <a:prstGeom prst="rect">
            <a:avLst/>
          </a:prstGeom>
        </p:spPr>
        <p:txBody>
          <a:bodyPr wrap="square" lIns="0" tIns="0" rIns="0" bIns="0" rtlCol="0" anchor="t">
            <a:spAutoFit/>
          </a:bodyPr>
          <a:lstStyle/>
          <a:p>
            <a:pPr algn="l">
              <a:lnSpc>
                <a:spcPts val="3600"/>
              </a:lnSpc>
            </a:pPr>
            <a:r>
              <a:rPr lang="en-US" sz="3000" b="1" i="1" dirty="0">
                <a:solidFill>
                  <a:srgbClr val="12501A"/>
                </a:solidFill>
                <a:latin typeface="Times New Roman Condensed Italics"/>
                <a:ea typeface="Times New Roman Condensed Italics"/>
                <a:cs typeface="Times New Roman Condensed Italics"/>
                <a:sym typeface="Times New Roman Condensed Italics"/>
              </a:rPr>
              <a:t>What are we selling?</a:t>
            </a:r>
          </a:p>
        </p:txBody>
      </p:sp>
      <p:sp>
        <p:nvSpPr>
          <p:cNvPr id="17" name="TextBox 17"/>
          <p:cNvSpPr txBox="1"/>
          <p:nvPr/>
        </p:nvSpPr>
        <p:spPr>
          <a:xfrm>
            <a:off x="10896600" y="5168274"/>
            <a:ext cx="3086100" cy="3588313"/>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Unlike buying a franchise, there’s no setup time or additional purchases required before you start. The moment you step into the business, fees will be processed to your designated account! Based on past performance, you can expect to earn between $1,000 and $1,460 per week without implementing any new procedures.</a:t>
            </a:r>
          </a:p>
        </p:txBody>
      </p:sp>
      <p:sp>
        <p:nvSpPr>
          <p:cNvPr id="18" name="TextBox 18"/>
          <p:cNvSpPr txBox="1"/>
          <p:nvPr/>
        </p:nvSpPr>
        <p:spPr>
          <a:xfrm>
            <a:off x="12281581" y="4848164"/>
            <a:ext cx="1400666" cy="267977"/>
          </a:xfrm>
          <a:prstGeom prst="rect">
            <a:avLst/>
          </a:prstGeom>
        </p:spPr>
        <p:txBody>
          <a:bodyPr lIns="0" tIns="0" rIns="0" bIns="0" rtlCol="0" anchor="t">
            <a:spAutoFit/>
          </a:bodyPr>
          <a:lstStyle/>
          <a:p>
            <a:pPr algn="l">
              <a:lnSpc>
                <a:spcPts val="1810"/>
              </a:lnSpc>
            </a:pPr>
            <a:endParaRPr/>
          </a:p>
        </p:txBody>
      </p:sp>
      <p:sp>
        <p:nvSpPr>
          <p:cNvPr id="19" name="TextBox 19"/>
          <p:cNvSpPr txBox="1"/>
          <p:nvPr/>
        </p:nvSpPr>
        <p:spPr>
          <a:xfrm>
            <a:off x="14173200" y="4592286"/>
            <a:ext cx="3935039" cy="523809"/>
          </a:xfrm>
          <a:prstGeom prst="rect">
            <a:avLst/>
          </a:prstGeom>
        </p:spPr>
        <p:txBody>
          <a:bodyPr lIns="0" tIns="0" rIns="0" bIns="0" rtlCol="0" anchor="t">
            <a:spAutoFit/>
          </a:bodyPr>
          <a:lstStyle/>
          <a:p>
            <a:pPr algn="l">
              <a:lnSpc>
                <a:spcPts val="3600"/>
              </a:lnSpc>
            </a:pPr>
            <a:r>
              <a:rPr lang="en-US" sz="3000" b="1" i="1">
                <a:solidFill>
                  <a:srgbClr val="0E4714"/>
                </a:solidFill>
                <a:latin typeface="Times New Roman Bold Italics"/>
                <a:ea typeface="Times New Roman Bold Italics"/>
                <a:cs typeface="Times New Roman Bold Italics"/>
                <a:sym typeface="Times New Roman Bold Italics"/>
              </a:rPr>
              <a:t> It Pays You to Own</a:t>
            </a:r>
          </a:p>
        </p:txBody>
      </p:sp>
      <p:sp>
        <p:nvSpPr>
          <p:cNvPr id="20" name="TextBox 20"/>
          <p:cNvSpPr txBox="1"/>
          <p:nvPr/>
        </p:nvSpPr>
        <p:spPr>
          <a:xfrm>
            <a:off x="1028700" y="1450334"/>
            <a:ext cx="16230600" cy="152292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YOUR FUTURE PATH</a:t>
            </a:r>
          </a:p>
        </p:txBody>
      </p:sp>
      <p:sp>
        <p:nvSpPr>
          <p:cNvPr id="21" name="TextBox 21"/>
          <p:cNvSpPr txBox="1"/>
          <p:nvPr/>
        </p:nvSpPr>
        <p:spPr>
          <a:xfrm>
            <a:off x="14220825" y="5114925"/>
            <a:ext cx="4067175" cy="4203411"/>
          </a:xfrm>
          <a:prstGeom prst="rect">
            <a:avLst/>
          </a:prstGeom>
        </p:spPr>
        <p:txBody>
          <a:bodyPr lIns="0" tIns="0" rIns="0" bIns="0" rtlCol="0" anchor="t">
            <a:spAutoFit/>
          </a:bodyPr>
          <a:lstStyle/>
          <a:p>
            <a:pPr algn="l">
              <a:lnSpc>
                <a:spcPts val="1971"/>
              </a:lnSpc>
            </a:pPr>
            <a:r>
              <a:rPr lang="en-US" sz="1408" b="1" spc="-35">
                <a:solidFill>
                  <a:srgbClr val="0E4714"/>
                </a:solidFill>
                <a:latin typeface="Gotham Bold"/>
                <a:ea typeface="Gotham Bold"/>
                <a:cs typeface="Gotham Bold"/>
                <a:sym typeface="Gotham Bold"/>
              </a:rPr>
              <a:t>The initial purchase cost of $400,000 is an investment to own the facility and the business activity with unlimited growth potential for someone with the ideas and energy to follow their dream.  Expansion of hours and days, advertising, and changes in location are all possibilities, provided the cost/value ratio remains favorable.</a:t>
            </a:r>
          </a:p>
          <a:p>
            <a:pPr algn="l">
              <a:lnSpc>
                <a:spcPts val="1971"/>
              </a:lnSpc>
            </a:pPr>
            <a:endParaRPr lang="en-US" sz="1408" b="1" spc="-35">
              <a:solidFill>
                <a:srgbClr val="0E4714"/>
              </a:solidFill>
              <a:latin typeface="Gotham Bold"/>
              <a:ea typeface="Gotham Bold"/>
              <a:cs typeface="Gotham Bold"/>
              <a:sym typeface="Gotham Bold"/>
            </a:endParaRPr>
          </a:p>
          <a:p>
            <a:pPr algn="l">
              <a:lnSpc>
                <a:spcPts val="1971"/>
              </a:lnSpc>
            </a:pPr>
            <a:r>
              <a:rPr lang="en-US" sz="1408" b="1" spc="-35">
                <a:solidFill>
                  <a:srgbClr val="0E4714"/>
                </a:solidFill>
                <a:latin typeface="Gotham Bold"/>
                <a:ea typeface="Gotham Bold"/>
                <a:cs typeface="Gotham Bold"/>
                <a:sym typeface="Gotham Bold"/>
              </a:rPr>
              <a:t>Remaining within the healthcare industry makes this purchase attractive to commercial financiers and eligible for support from the Small Business Administration (SBA). </a:t>
            </a:r>
          </a:p>
          <a:p>
            <a:pPr algn="l">
              <a:lnSpc>
                <a:spcPts val="1971"/>
              </a:lnSpc>
            </a:pPr>
            <a:r>
              <a:rPr lang="en-US" sz="1408" b="1" spc="-35">
                <a:solidFill>
                  <a:srgbClr val="0E4714"/>
                </a:solidFill>
                <a:latin typeface="Gotham Bold"/>
                <a:ea typeface="Gotham Bold"/>
                <a:cs typeface="Gotham Bold"/>
                <a:sym typeface="Gotham Bold"/>
              </a:rPr>
              <a:t>The additional licensing to your specialty is negligible as a certification lasting 10 years. </a:t>
            </a:r>
          </a:p>
          <a:p>
            <a:pPr algn="l">
              <a:lnSpc>
                <a:spcPts val="1971"/>
              </a:lnSpc>
            </a:pPr>
            <a:endParaRPr lang="en-US" sz="1408" b="1" spc="-35">
              <a:solidFill>
                <a:srgbClr val="0E4714"/>
              </a:solidFill>
              <a:latin typeface="Gotham Bold"/>
              <a:ea typeface="Gotham Bold"/>
              <a:cs typeface="Gotham Bold"/>
              <a:sym typeface="Gotham Bold"/>
            </a:endParaRPr>
          </a:p>
          <a:p>
            <a:pPr algn="l">
              <a:lnSpc>
                <a:spcPts val="1971"/>
              </a:lnSpc>
              <a:spcBef>
                <a:spcPct val="0"/>
              </a:spcBef>
            </a:pPr>
            <a:endParaRPr lang="en-US" sz="1408" b="1" spc="-35">
              <a:solidFill>
                <a:srgbClr val="0E4714"/>
              </a:solidFill>
              <a:latin typeface="Gotham Bold"/>
              <a:ea typeface="Gotham Bold"/>
              <a:cs typeface="Gotham Bold"/>
              <a:sym typeface="Gotham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3915819" y="-2205411"/>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19150" y="2700805"/>
            <a:ext cx="16440150" cy="3444808"/>
          </a:xfrm>
          <a:prstGeom prst="rect">
            <a:avLst/>
          </a:prstGeom>
        </p:spPr>
        <p:txBody>
          <a:bodyPr lIns="0" tIns="0" rIns="0" bIns="0" rtlCol="0" anchor="t">
            <a:spAutoFit/>
          </a:bodyPr>
          <a:lstStyle/>
          <a:p>
            <a:pPr algn="l">
              <a:lnSpc>
                <a:spcPts val="25368"/>
              </a:lnSpc>
              <a:spcBef>
                <a:spcPct val="0"/>
              </a:spcBef>
            </a:pPr>
            <a:r>
              <a:rPr lang="en-US" sz="18120" i="1" spc="-906">
                <a:solidFill>
                  <a:srgbClr val="0E4714"/>
                </a:solidFill>
                <a:latin typeface="Times New Roman Condensed Italics"/>
                <a:ea typeface="Times New Roman Condensed Italics"/>
                <a:cs typeface="Times New Roman Condensed Italics"/>
                <a:sym typeface="Times New Roman Condensed Italics"/>
              </a:rPr>
              <a:t>Thank you.</a:t>
            </a:r>
          </a:p>
        </p:txBody>
      </p:sp>
      <p:sp>
        <p:nvSpPr>
          <p:cNvPr id="4" name="Freeform 4"/>
          <p:cNvSpPr/>
          <p:nvPr/>
        </p:nvSpPr>
        <p:spPr>
          <a:xfrm>
            <a:off x="3196902" y="6355454"/>
            <a:ext cx="718917" cy="669492"/>
          </a:xfrm>
          <a:custGeom>
            <a:avLst/>
            <a:gdLst/>
            <a:ahLst/>
            <a:cxnLst/>
            <a:rect l="l" t="t" r="r" b="b"/>
            <a:pathLst>
              <a:path w="718917" h="669492">
                <a:moveTo>
                  <a:pt x="0" y="0"/>
                </a:moveTo>
                <a:lnTo>
                  <a:pt x="718917" y="0"/>
                </a:lnTo>
                <a:lnTo>
                  <a:pt x="718917" y="669492"/>
                </a:lnTo>
                <a:lnTo>
                  <a:pt x="0" y="6694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915483" y="6069413"/>
            <a:ext cx="5100646" cy="3756755"/>
          </a:xfrm>
          <a:prstGeom prst="rect">
            <a:avLst/>
          </a:prstGeom>
        </p:spPr>
        <p:txBody>
          <a:bodyPr lIns="0" tIns="0" rIns="0" bIns="0" rtlCol="0" anchor="t">
            <a:spAutoFit/>
          </a:bodyPr>
          <a:lstStyle/>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QUESTIONS AND CONVERSATION WELCOMED:</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DR TOM KIRCHHOFER</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3166 CHEROKEE ST., NW</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BOX 11</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SUITE  102 D</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KENNESAW, GA 30144</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PH: (770) 635-7015 EXT 2</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FAX: (770) 763-8169</a:t>
            </a:r>
          </a:p>
          <a:p>
            <a:pPr algn="l">
              <a:lnSpc>
                <a:spcPts val="2468"/>
              </a:lnSpc>
            </a:pPr>
            <a:r>
              <a:rPr lang="en-US" sz="1763" spc="-44">
                <a:solidFill>
                  <a:srgbClr val="0E4714"/>
                </a:solidFill>
                <a:latin typeface="Times New Roman Condensed"/>
                <a:ea typeface="Times New Roman Condensed"/>
                <a:cs typeface="Times New Roman Condensed"/>
                <a:sym typeface="Times New Roman Condensed"/>
              </a:rPr>
              <a:t>       EMAIL: DRTOM.KIRCHHOFER@GMAIL.COM</a:t>
            </a:r>
          </a:p>
          <a:p>
            <a:pPr algn="l">
              <a:lnSpc>
                <a:spcPts val="2468"/>
              </a:lnSpc>
            </a:pPr>
            <a:endParaRPr lang="en-US" sz="1763" spc="-44">
              <a:solidFill>
                <a:srgbClr val="0E4714"/>
              </a:solidFill>
              <a:latin typeface="Times New Roman Condensed"/>
              <a:ea typeface="Times New Roman Condensed"/>
              <a:cs typeface="Times New Roman Condensed"/>
              <a:sym typeface="Times New Roman Condensed"/>
            </a:endParaRPr>
          </a:p>
          <a:p>
            <a:pPr algn="l">
              <a:lnSpc>
                <a:spcPts val="2468"/>
              </a:lnSpc>
            </a:pPr>
            <a:endParaRPr lang="en-US" sz="1763" spc="-44">
              <a:solidFill>
                <a:srgbClr val="0E4714"/>
              </a:solidFill>
              <a:latin typeface="Times New Roman Condensed"/>
              <a:ea typeface="Times New Roman Condensed"/>
              <a:cs typeface="Times New Roman Condensed"/>
              <a:sym typeface="Times New Roman Condensed"/>
            </a:endParaRPr>
          </a:p>
          <a:p>
            <a:pPr algn="l">
              <a:lnSpc>
                <a:spcPts val="2468"/>
              </a:lnSpc>
              <a:spcBef>
                <a:spcPct val="0"/>
              </a:spcBef>
            </a:pPr>
            <a:endParaRPr lang="en-US" sz="1763" spc="-44">
              <a:solidFill>
                <a:srgbClr val="0E4714"/>
              </a:solidFill>
              <a:latin typeface="Times New Roman Condensed"/>
              <a:ea typeface="Times New Roman Condensed"/>
              <a:cs typeface="Times New Roman Condensed"/>
              <a:sym typeface="Times New Roman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028700" y="890657"/>
            <a:ext cx="1296035" cy="1206933"/>
          </a:xfrm>
          <a:custGeom>
            <a:avLst/>
            <a:gdLst/>
            <a:ahLst/>
            <a:cxnLst/>
            <a:rect l="l" t="t" r="r" b="b"/>
            <a:pathLst>
              <a:path w="1296035" h="1206933">
                <a:moveTo>
                  <a:pt x="0" y="0"/>
                </a:moveTo>
                <a:lnTo>
                  <a:pt x="1296035" y="0"/>
                </a:lnTo>
                <a:lnTo>
                  <a:pt x="1296035" y="1206933"/>
                </a:lnTo>
                <a:lnTo>
                  <a:pt x="0" y="1206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8033" y="3533462"/>
            <a:ext cx="15773555" cy="4151370"/>
          </a:xfrm>
          <a:prstGeom prst="rect">
            <a:avLst/>
          </a:prstGeom>
        </p:spPr>
        <p:txBody>
          <a:bodyPr lIns="0" tIns="0" rIns="0" bIns="0" rtlCol="0" anchor="t">
            <a:spAutoFit/>
          </a:bodyPr>
          <a:lstStyle/>
          <a:p>
            <a:pPr algn="l">
              <a:lnSpc>
                <a:spcPts val="10344"/>
              </a:lnSpc>
            </a:pPr>
            <a:r>
              <a:rPr lang="en-US" sz="9404" i="1" spc="-178">
                <a:solidFill>
                  <a:srgbClr val="0E4714"/>
                </a:solidFill>
                <a:latin typeface="Times New Roman Condensed Italics"/>
                <a:ea typeface="Times New Roman Condensed Italics"/>
                <a:cs typeface="Times New Roman Condensed Italics"/>
                <a:sym typeface="Times New Roman Condensed Italics"/>
              </a:rPr>
              <a:t>Together, we can change the way commercial drivers experience </a:t>
            </a:r>
          </a:p>
          <a:p>
            <a:pPr algn="l">
              <a:lnSpc>
                <a:spcPts val="10344"/>
              </a:lnSpc>
            </a:pPr>
            <a:r>
              <a:rPr lang="en-US" sz="9404" i="1" spc="-178">
                <a:solidFill>
                  <a:srgbClr val="0E4714"/>
                </a:solidFill>
                <a:latin typeface="Times New Roman Condensed Italics"/>
                <a:ea typeface="Times New Roman Condensed Italics"/>
                <a:cs typeface="Times New Roman Condensed Italics"/>
                <a:sym typeface="Times New Roman Condensed Italics"/>
              </a:rPr>
              <a:t>their health examinations for the better!</a:t>
            </a:r>
          </a:p>
        </p:txBody>
      </p:sp>
      <p:sp>
        <p:nvSpPr>
          <p:cNvPr id="4" name="TextBox 4"/>
          <p:cNvSpPr txBox="1"/>
          <p:nvPr/>
        </p:nvSpPr>
        <p:spPr>
          <a:xfrm>
            <a:off x="2886756" y="890657"/>
            <a:ext cx="13178701" cy="1543034"/>
          </a:xfrm>
          <a:prstGeom prst="rect">
            <a:avLst/>
          </a:prstGeom>
        </p:spPr>
        <p:txBody>
          <a:bodyPr lIns="0" tIns="0" rIns="0" bIns="0" rtlCol="0" anchor="t">
            <a:spAutoFit/>
          </a:bodyPr>
          <a:lstStyle/>
          <a:p>
            <a:pPr algn="l">
              <a:lnSpc>
                <a:spcPts val="12185"/>
              </a:lnSpc>
            </a:pPr>
            <a:r>
              <a:rPr lang="en-US" sz="10154" b="1" i="1">
                <a:solidFill>
                  <a:srgbClr val="0E4714"/>
                </a:solidFill>
                <a:latin typeface="Gotham Bold Italics"/>
                <a:ea typeface="Gotham Bold Italics"/>
                <a:cs typeface="Gotham Bold Italics"/>
                <a:sym typeface="Gotham Bold Italics"/>
              </a:rPr>
              <a:t>YOU &amp; D.O.T. E-Z</a:t>
            </a:r>
          </a:p>
        </p:txBody>
      </p:sp>
      <p:sp>
        <p:nvSpPr>
          <p:cNvPr id="5" name="Freeform 5"/>
          <p:cNvSpPr/>
          <p:nvPr/>
        </p:nvSpPr>
        <p:spPr>
          <a:xfrm rot="-10800000" flipH="1">
            <a:off x="0" y="0"/>
            <a:ext cx="28550447" cy="11313545"/>
          </a:xfrm>
          <a:custGeom>
            <a:avLst/>
            <a:gdLst/>
            <a:ahLst/>
            <a:cxnLst/>
            <a:rect l="l" t="t" r="r" b="b"/>
            <a:pathLst>
              <a:path w="28550447" h="11313545">
                <a:moveTo>
                  <a:pt x="28550447" y="0"/>
                </a:moveTo>
                <a:lnTo>
                  <a:pt x="0" y="0"/>
                </a:lnTo>
                <a:lnTo>
                  <a:pt x="0" y="11313545"/>
                </a:lnTo>
                <a:lnTo>
                  <a:pt x="28550447" y="11313545"/>
                </a:lnTo>
                <a:lnTo>
                  <a:pt x="28550447" y="0"/>
                </a:lnTo>
                <a:close/>
              </a:path>
            </a:pathLst>
          </a:custGeom>
          <a:blipFill>
            <a:blip r:embed="rId4">
              <a:extLst>
                <a:ext uri="{96DAC541-7B7A-43D3-8B79-37D633B846F1}">
                  <asvg:svgBlip xmlns:asvg="http://schemas.microsoft.com/office/drawing/2016/SVG/main" r:embed="rId5"/>
                </a:ext>
              </a:extLst>
            </a:blip>
            <a:stretch>
              <a:fillRect t="-49969" b="-59256"/>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1450334"/>
            <a:ext cx="11269282" cy="152292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AGENDA</a:t>
            </a:r>
          </a:p>
        </p:txBody>
      </p:sp>
      <p:sp>
        <p:nvSpPr>
          <p:cNvPr id="3" name="TextBox 3"/>
          <p:cNvSpPr txBox="1"/>
          <p:nvPr/>
        </p:nvSpPr>
        <p:spPr>
          <a:xfrm>
            <a:off x="1028689" y="2846657"/>
            <a:ext cx="7877184" cy="4553106"/>
          </a:xfrm>
          <a:prstGeom prst="rect">
            <a:avLst/>
          </a:prstGeom>
        </p:spPr>
        <p:txBody>
          <a:bodyPr lIns="0" tIns="0" rIns="0" bIns="0" rtlCol="0" anchor="t">
            <a:spAutoFit/>
          </a:bodyPr>
          <a:lstStyle/>
          <a:p>
            <a:pPr marL="604519" lvl="1" indent="-302260" algn="l">
              <a:lnSpc>
                <a:spcPts val="5235"/>
              </a:lnSpc>
              <a:buFont typeface="Arial"/>
              <a:buChar char="•"/>
            </a:pPr>
            <a:r>
              <a:rPr lang="en-US" sz="2799" spc="-41">
                <a:solidFill>
                  <a:srgbClr val="0E4714"/>
                </a:solidFill>
                <a:latin typeface="Gotham"/>
                <a:ea typeface="Gotham"/>
                <a:cs typeface="Gotham"/>
                <a:sym typeface="Gotham"/>
              </a:rPr>
              <a:t>Our Mission</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Products and Services</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Competitors</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Opportunities</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Size of Market</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Our Numbers</a:t>
            </a:r>
          </a:p>
          <a:p>
            <a:pPr marL="604519" lvl="1" indent="-302260" algn="l">
              <a:lnSpc>
                <a:spcPts val="5235"/>
              </a:lnSpc>
              <a:buFont typeface="Arial"/>
              <a:buChar char="•"/>
            </a:pPr>
            <a:r>
              <a:rPr lang="en-US" sz="2799" spc="-41">
                <a:solidFill>
                  <a:srgbClr val="0E4714"/>
                </a:solidFill>
                <a:latin typeface="Gotham"/>
                <a:ea typeface="Gotham"/>
                <a:cs typeface="Gotham"/>
                <a:sym typeface="Gotham"/>
              </a:rPr>
              <a:t>Your Future Path</a:t>
            </a:r>
          </a:p>
        </p:txBody>
      </p:sp>
      <p:sp>
        <p:nvSpPr>
          <p:cNvPr id="4" name="Freeform 4"/>
          <p:cNvSpPr/>
          <p:nvPr/>
        </p:nvSpPr>
        <p:spPr>
          <a:xfrm flipH="1">
            <a:off x="7760662" y="-513273"/>
            <a:ext cx="28550447" cy="11313545"/>
          </a:xfrm>
          <a:custGeom>
            <a:avLst/>
            <a:gdLst/>
            <a:ahLst/>
            <a:cxnLst/>
            <a:rect l="l" t="t" r="r" b="b"/>
            <a:pathLst>
              <a:path w="28550447" h="11313545">
                <a:moveTo>
                  <a:pt x="28550447" y="0"/>
                </a:moveTo>
                <a:lnTo>
                  <a:pt x="0" y="0"/>
                </a:lnTo>
                <a:lnTo>
                  <a:pt x="0" y="11313546"/>
                </a:lnTo>
                <a:lnTo>
                  <a:pt x="28550447" y="11313546"/>
                </a:lnTo>
                <a:lnTo>
                  <a:pt x="28550447"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1450334"/>
            <a:ext cx="14423006"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OUR MISSION</a:t>
            </a:r>
          </a:p>
        </p:txBody>
      </p:sp>
      <p:sp>
        <p:nvSpPr>
          <p:cNvPr id="3" name="TextBox 3"/>
          <p:cNvSpPr txBox="1"/>
          <p:nvPr/>
        </p:nvSpPr>
        <p:spPr>
          <a:xfrm>
            <a:off x="1505689" y="3795100"/>
            <a:ext cx="13469028" cy="3144502"/>
          </a:xfrm>
          <a:prstGeom prst="rect">
            <a:avLst/>
          </a:prstGeom>
        </p:spPr>
        <p:txBody>
          <a:bodyPr lIns="0" tIns="0" rIns="0" bIns="0" rtlCol="0" anchor="t">
            <a:spAutoFit/>
          </a:bodyPr>
          <a:lstStyle/>
          <a:p>
            <a:pPr algn="just">
              <a:lnSpc>
                <a:spcPts val="4140"/>
              </a:lnSpc>
            </a:pPr>
            <a:r>
              <a:rPr lang="en-US" sz="2957">
                <a:solidFill>
                  <a:srgbClr val="0E4714"/>
                </a:solidFill>
                <a:latin typeface="Arimo"/>
                <a:ea typeface="Arimo"/>
                <a:cs typeface="Arimo"/>
                <a:sym typeface="Arimo"/>
              </a:rPr>
              <a:t>"To maintain a straightforward, self-managed examination process that is digitally controlled by the commercial driver. This system secures appointment slots and supplies the examiner with all necessary information to perform the examination and issue a valid medical certificate. It eliminates the need for administrative staff, and reduces overhead costs, therefore keeping fees affordable." </a:t>
            </a:r>
          </a:p>
        </p:txBody>
      </p:sp>
      <p:sp>
        <p:nvSpPr>
          <p:cNvPr id="4" name="TextBox 4"/>
          <p:cNvSpPr txBox="1"/>
          <p:nvPr/>
        </p:nvSpPr>
        <p:spPr>
          <a:xfrm>
            <a:off x="650120" y="7356548"/>
            <a:ext cx="13994247" cy="1799882"/>
          </a:xfrm>
          <a:prstGeom prst="rect">
            <a:avLst/>
          </a:prstGeom>
        </p:spPr>
        <p:txBody>
          <a:bodyPr lIns="0" tIns="0" rIns="0" bIns="0" rtlCol="0" anchor="t">
            <a:spAutoFit/>
          </a:bodyPr>
          <a:lstStyle/>
          <a:p>
            <a:pPr algn="ctr">
              <a:lnSpc>
                <a:spcPts val="6839"/>
              </a:lnSpc>
            </a:pPr>
            <a:r>
              <a:rPr lang="en-US" sz="4885" i="1" spc="-122">
                <a:solidFill>
                  <a:srgbClr val="0E4714"/>
                </a:solidFill>
                <a:latin typeface="Times New Roman Condensed Italics"/>
                <a:ea typeface="Times New Roman Condensed Italics"/>
                <a:cs typeface="Times New Roman Condensed Italics"/>
                <a:sym typeface="Times New Roman Condensed Italics"/>
              </a:rPr>
              <a:t>KEEP THE FEE DOWN BY KEEPING </a:t>
            </a:r>
          </a:p>
          <a:p>
            <a:pPr algn="ctr">
              <a:lnSpc>
                <a:spcPts val="6839"/>
              </a:lnSpc>
              <a:spcBef>
                <a:spcPct val="0"/>
              </a:spcBef>
            </a:pPr>
            <a:r>
              <a:rPr lang="en-US" sz="4885" i="1" spc="-122">
                <a:solidFill>
                  <a:srgbClr val="0E4714"/>
                </a:solidFill>
                <a:latin typeface="Times New Roman Condensed Italics"/>
                <a:ea typeface="Times New Roman Condensed Italics"/>
                <a:cs typeface="Times New Roman Condensed Italics"/>
                <a:sym typeface="Times New Roman Condensed Italics"/>
              </a:rPr>
              <a:t>THE OVERHEAD DOWN! </a:t>
            </a:r>
          </a:p>
        </p:txBody>
      </p:sp>
      <p:sp>
        <p:nvSpPr>
          <p:cNvPr id="5" name="Freeform 5"/>
          <p:cNvSpPr/>
          <p:nvPr/>
        </p:nvSpPr>
        <p:spPr>
          <a:xfrm rot="-10800000" flipH="1" flipV="1">
            <a:off x="1982596" y="0"/>
            <a:ext cx="28550447" cy="11313545"/>
          </a:xfrm>
          <a:custGeom>
            <a:avLst/>
            <a:gdLst/>
            <a:ahLst/>
            <a:cxnLst/>
            <a:rect l="l" t="t" r="r" b="b"/>
            <a:pathLst>
              <a:path w="28550447" h="11313545">
                <a:moveTo>
                  <a:pt x="28550448" y="11313545"/>
                </a:moveTo>
                <a:lnTo>
                  <a:pt x="0" y="11313545"/>
                </a:lnTo>
                <a:lnTo>
                  <a:pt x="0" y="0"/>
                </a:lnTo>
                <a:lnTo>
                  <a:pt x="28550448" y="0"/>
                </a:lnTo>
                <a:lnTo>
                  <a:pt x="28550448" y="11313545"/>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flipV="1">
            <a:off x="-228600" y="0"/>
            <a:ext cx="28550447" cy="11313545"/>
          </a:xfrm>
          <a:custGeom>
            <a:avLst/>
            <a:gdLst/>
            <a:ahLst/>
            <a:cxnLst/>
            <a:rect l="l" t="t" r="r" b="b"/>
            <a:pathLst>
              <a:path w="28550447" h="11313545">
                <a:moveTo>
                  <a:pt x="0" y="11313545"/>
                </a:moveTo>
                <a:lnTo>
                  <a:pt x="28550447" y="11313545"/>
                </a:lnTo>
                <a:lnTo>
                  <a:pt x="28550447" y="0"/>
                </a:lnTo>
                <a:lnTo>
                  <a:pt x="0" y="0"/>
                </a:lnTo>
                <a:lnTo>
                  <a:pt x="0" y="11313545"/>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US"/>
          </a:p>
        </p:txBody>
      </p:sp>
      <p:sp>
        <p:nvSpPr>
          <p:cNvPr id="3" name="TextBox 3"/>
          <p:cNvSpPr txBox="1"/>
          <p:nvPr/>
        </p:nvSpPr>
        <p:spPr>
          <a:xfrm>
            <a:off x="603101" y="1727216"/>
            <a:ext cx="17081797" cy="1509536"/>
          </a:xfrm>
          <a:prstGeom prst="rect">
            <a:avLst/>
          </a:prstGeom>
        </p:spPr>
        <p:txBody>
          <a:bodyPr lIns="0" tIns="0" rIns="0" bIns="0" rtlCol="0" anchor="t">
            <a:spAutoFit/>
          </a:bodyPr>
          <a:lstStyle/>
          <a:p>
            <a:pPr algn="l">
              <a:lnSpc>
                <a:spcPts val="9392"/>
              </a:lnSpc>
            </a:pPr>
            <a:r>
              <a:rPr lang="en-US" sz="10796" spc="-269">
                <a:solidFill>
                  <a:srgbClr val="0E4714"/>
                </a:solidFill>
                <a:latin typeface="Times New Roman Condensed"/>
                <a:ea typeface="Times New Roman Condensed"/>
                <a:cs typeface="Times New Roman Condensed"/>
                <a:sym typeface="Times New Roman Condensed"/>
              </a:rPr>
              <a:t>GENERAL NEED FOR SERVICES</a:t>
            </a:r>
          </a:p>
        </p:txBody>
      </p:sp>
      <p:sp>
        <p:nvSpPr>
          <p:cNvPr id="4" name="AutoShape 4"/>
          <p:cNvSpPr/>
          <p:nvPr/>
        </p:nvSpPr>
        <p:spPr>
          <a:xfrm>
            <a:off x="990600" y="4457700"/>
            <a:ext cx="15329227"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9296400" y="5220772"/>
            <a:ext cx="8179252" cy="5860394"/>
          </a:xfrm>
          <a:prstGeom prst="rect">
            <a:avLst/>
          </a:prstGeom>
        </p:spPr>
        <p:txBody>
          <a:bodyPr lIns="0" tIns="0" rIns="0" bIns="0" rtlCol="0" anchor="t">
            <a:spAutoFit/>
          </a:bodyPr>
          <a:lstStyle/>
          <a:p>
            <a:pPr algn="just">
              <a:lnSpc>
                <a:spcPts val="4007"/>
              </a:lnSpc>
            </a:pPr>
            <a:r>
              <a:rPr lang="en-US" sz="2862" spc="-71" dirty="0">
                <a:solidFill>
                  <a:srgbClr val="0E4714"/>
                </a:solidFill>
                <a:latin typeface="Times New Roman Condensed"/>
                <a:ea typeface="Times New Roman Condensed"/>
                <a:cs typeface="Times New Roman Condensed"/>
                <a:sym typeface="Times New Roman Condensed"/>
              </a:rPr>
              <a:t>Occupational Medicine chains like Premise Health, Concentra, Workwell, Occucare International, and others cater to large transportation corporations. They offer various services for work injuries, stress-related illnesses, and industry-specific acute and chronic conditions.</a:t>
            </a:r>
          </a:p>
          <a:p>
            <a:pPr algn="just">
              <a:lnSpc>
                <a:spcPts val="3970"/>
              </a:lnSpc>
            </a:pPr>
            <a:endParaRPr lang="en-US" sz="2862" spc="-71" dirty="0">
              <a:solidFill>
                <a:srgbClr val="0E4714"/>
              </a:solidFill>
              <a:latin typeface="Times New Roman Condensed"/>
              <a:ea typeface="Times New Roman Condensed"/>
              <a:cs typeface="Times New Roman Condensed"/>
              <a:sym typeface="Times New Roman Condensed"/>
            </a:endParaRPr>
          </a:p>
          <a:p>
            <a:pPr algn="just">
              <a:lnSpc>
                <a:spcPts val="4007"/>
              </a:lnSpc>
            </a:pPr>
            <a:r>
              <a:rPr lang="en-US" sz="2862" spc="-71" dirty="0">
                <a:solidFill>
                  <a:srgbClr val="0E4714"/>
                </a:solidFill>
                <a:latin typeface="Times New Roman Condensed"/>
                <a:ea typeface="Times New Roman Condensed"/>
                <a:cs typeface="Times New Roman Condensed"/>
                <a:sym typeface="Times New Roman Condensed"/>
              </a:rPr>
              <a:t>Drivers from large companies are often sent to these chains but sometimes choose to personally pay an independent CME like us to avoid that environment.</a:t>
            </a:r>
          </a:p>
          <a:p>
            <a:pPr algn="just">
              <a:lnSpc>
                <a:spcPts val="5164"/>
              </a:lnSpc>
            </a:pPr>
            <a:endParaRPr lang="en-US" sz="2862" spc="-71" dirty="0">
              <a:solidFill>
                <a:srgbClr val="0E4714"/>
              </a:solidFill>
              <a:latin typeface="Times New Roman Condensed"/>
              <a:ea typeface="Times New Roman Condensed"/>
              <a:cs typeface="Times New Roman Condensed"/>
              <a:sym typeface="Times New Roman Condensed"/>
            </a:endParaRPr>
          </a:p>
          <a:p>
            <a:pPr algn="just">
              <a:lnSpc>
                <a:spcPts val="5164"/>
              </a:lnSpc>
              <a:spcBef>
                <a:spcPct val="0"/>
              </a:spcBef>
            </a:pPr>
            <a:endParaRPr lang="en-US" sz="2862" spc="-71" dirty="0">
              <a:solidFill>
                <a:srgbClr val="0E4714"/>
              </a:solidFill>
              <a:latin typeface="Times New Roman Condensed"/>
              <a:ea typeface="Times New Roman Condensed"/>
              <a:cs typeface="Times New Roman Condensed"/>
              <a:sym typeface="Times New Roman Condensed"/>
            </a:endParaRPr>
          </a:p>
        </p:txBody>
      </p:sp>
      <p:sp>
        <p:nvSpPr>
          <p:cNvPr id="6" name="TextBox 6"/>
          <p:cNvSpPr txBox="1"/>
          <p:nvPr/>
        </p:nvSpPr>
        <p:spPr>
          <a:xfrm>
            <a:off x="506707" y="5220772"/>
            <a:ext cx="7960491" cy="4080256"/>
          </a:xfrm>
          <a:prstGeom prst="rect">
            <a:avLst/>
          </a:prstGeom>
        </p:spPr>
        <p:txBody>
          <a:bodyPr lIns="0" tIns="0" rIns="0" bIns="0" rtlCol="0" anchor="t">
            <a:spAutoFit/>
          </a:bodyPr>
          <a:lstStyle/>
          <a:p>
            <a:pPr algn="just">
              <a:lnSpc>
                <a:spcPts val="4003"/>
              </a:lnSpc>
              <a:spcBef>
                <a:spcPct val="0"/>
              </a:spcBef>
            </a:pPr>
            <a:r>
              <a:rPr lang="en-US" sz="2859" spc="-71" dirty="0">
                <a:solidFill>
                  <a:srgbClr val="0E4714"/>
                </a:solidFill>
                <a:latin typeface="Times New Roman Condensed"/>
                <a:ea typeface="Times New Roman Condensed"/>
                <a:cs typeface="Times New Roman Condensed"/>
                <a:sym typeface="Times New Roman Condensed"/>
              </a:rPr>
              <a:t>With a network of over 70,000 Certified Medical Examiners, the United States ensures that over 12 million drivers have access to these crucial services. </a:t>
            </a:r>
          </a:p>
          <a:p>
            <a:pPr algn="just">
              <a:lnSpc>
                <a:spcPts val="4003"/>
              </a:lnSpc>
              <a:spcBef>
                <a:spcPct val="0"/>
              </a:spcBef>
            </a:pPr>
            <a:endParaRPr lang="en-US" sz="2859" spc="-71" dirty="0">
              <a:solidFill>
                <a:srgbClr val="0E4714"/>
              </a:solidFill>
              <a:latin typeface="Times New Roman Condensed"/>
              <a:ea typeface="Times New Roman Condensed"/>
              <a:cs typeface="Times New Roman Condensed"/>
              <a:sym typeface="Times New Roman Condensed"/>
            </a:endParaRPr>
          </a:p>
          <a:p>
            <a:pPr algn="just">
              <a:lnSpc>
                <a:spcPts val="4003"/>
              </a:lnSpc>
              <a:spcBef>
                <a:spcPct val="0"/>
              </a:spcBef>
            </a:pPr>
            <a:r>
              <a:rPr lang="en-US" sz="2859" spc="-71" dirty="0">
                <a:solidFill>
                  <a:srgbClr val="0E4714"/>
                </a:solidFill>
                <a:latin typeface="Times New Roman Condensed"/>
                <a:ea typeface="Times New Roman Condensed"/>
                <a:cs typeface="Times New Roman Condensed"/>
                <a:sym typeface="Times New Roman Condensed"/>
              </a:rPr>
              <a:t>Most CMEs are practitioners in their specialty fields, fitting drivers between other exams and procedures. This can lead to frustration for drivers who must wait for acute patients to be treated before they can be seen.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266" y="6578453"/>
            <a:ext cx="16230611" cy="2967355"/>
          </a:xfrm>
          <a:prstGeom prst="rect">
            <a:avLst/>
          </a:prstGeom>
        </p:spPr>
        <p:txBody>
          <a:bodyPr lIns="0" tIns="0" rIns="0" bIns="0" rtlCol="0" anchor="t">
            <a:spAutoFit/>
          </a:bodyPr>
          <a:lstStyle/>
          <a:p>
            <a:pPr algn="l">
              <a:lnSpc>
                <a:spcPts val="3919"/>
              </a:lnSpc>
            </a:pPr>
            <a:r>
              <a:rPr lang="en-US" sz="2799" b="1" spc="-41" dirty="0">
                <a:solidFill>
                  <a:srgbClr val="0E4714"/>
                </a:solidFill>
                <a:latin typeface="Gotham Bold"/>
                <a:ea typeface="Gotham Bold"/>
                <a:cs typeface="Gotham Bold"/>
                <a:sym typeface="Gotham Bold"/>
              </a:rPr>
              <a:t>D.O.T. E-Z </a:t>
            </a:r>
            <a:r>
              <a:rPr lang="en-US" sz="2799" spc="-41" dirty="0">
                <a:solidFill>
                  <a:srgbClr val="0E4714"/>
                </a:solidFill>
                <a:latin typeface="Gotham"/>
                <a:ea typeface="Gotham"/>
                <a:cs typeface="Gotham"/>
                <a:sym typeface="Gotham"/>
              </a:rPr>
              <a:t>is the </a:t>
            </a:r>
            <a:r>
              <a:rPr lang="en-US" sz="2799" u="sng" spc="-41" dirty="0">
                <a:solidFill>
                  <a:srgbClr val="0E4714"/>
                </a:solidFill>
                <a:latin typeface="Gotham"/>
                <a:ea typeface="Gotham"/>
                <a:cs typeface="Gotham"/>
                <a:sym typeface="Gotham"/>
              </a:rPr>
              <a:t>only full-time facility </a:t>
            </a:r>
            <a:r>
              <a:rPr lang="en-US" sz="2799" spc="-41" dirty="0">
                <a:solidFill>
                  <a:srgbClr val="0E4714"/>
                </a:solidFill>
                <a:latin typeface="Gotham"/>
                <a:ea typeface="Gotham"/>
                <a:cs typeface="Gotham"/>
                <a:sym typeface="Gotham"/>
              </a:rPr>
              <a:t>in our area dedicated solely to exams and screenings for commercial drivers. Unlike others, we don’t shuffle drivers between administrative assistants, nurses, and doctors. Our process ensures a seamless experience from start to finish. Drivers select their appointment day and time, guaranteeing their time is respected. Every test is conducted by a licensed professional who signs their medical card, providing a decision at the end of the examination.</a:t>
            </a:r>
          </a:p>
        </p:txBody>
      </p:sp>
      <p:sp>
        <p:nvSpPr>
          <p:cNvPr id="3" name="TextBox 3"/>
          <p:cNvSpPr txBox="1"/>
          <p:nvPr/>
        </p:nvSpPr>
        <p:spPr>
          <a:xfrm>
            <a:off x="1028277" y="847480"/>
            <a:ext cx="16230600" cy="1522927"/>
          </a:xfrm>
          <a:prstGeom prst="rect">
            <a:avLst/>
          </a:prstGeom>
        </p:spPr>
        <p:txBody>
          <a:bodyPr lIns="0" tIns="0" rIns="0" bIns="0" rtlCol="0" anchor="t">
            <a:spAutoFit/>
          </a:bodyPr>
          <a:lstStyle/>
          <a:p>
            <a:pPr algn="l">
              <a:lnSpc>
                <a:spcPts val="9469"/>
              </a:lnSpc>
            </a:pPr>
            <a:r>
              <a:rPr lang="en-US" sz="10884" i="1" spc="-206">
                <a:solidFill>
                  <a:srgbClr val="0E4714"/>
                </a:solidFill>
                <a:latin typeface="Times New Roman Condensed Italics"/>
                <a:ea typeface="Times New Roman Condensed Italics"/>
                <a:cs typeface="Times New Roman Condensed Italics"/>
                <a:sym typeface="Times New Roman Condensed Italics"/>
              </a:rPr>
              <a:t>Competitors</a:t>
            </a:r>
          </a:p>
        </p:txBody>
      </p:sp>
      <p:grpSp>
        <p:nvGrpSpPr>
          <p:cNvPr id="4" name="Group 4"/>
          <p:cNvGrpSpPr/>
          <p:nvPr/>
        </p:nvGrpSpPr>
        <p:grpSpPr>
          <a:xfrm>
            <a:off x="1028700" y="2396709"/>
            <a:ext cx="16550102" cy="4496329"/>
            <a:chOff x="0" y="-66675"/>
            <a:chExt cx="22066802" cy="5995107"/>
          </a:xfrm>
        </p:grpSpPr>
        <p:sp>
          <p:nvSpPr>
            <p:cNvPr id="5" name="TextBox 5"/>
            <p:cNvSpPr txBox="1"/>
            <p:nvPr/>
          </p:nvSpPr>
          <p:spPr>
            <a:xfrm>
              <a:off x="7619216" y="3528081"/>
              <a:ext cx="6828934" cy="1825377"/>
            </a:xfrm>
            <a:prstGeom prst="rect">
              <a:avLst/>
            </a:prstGeom>
          </p:spPr>
          <p:txBody>
            <a:bodyPr lIns="0" tIns="0" rIns="0" bIns="0" rtlCol="0" anchor="t">
              <a:spAutoFit/>
            </a:bodyPr>
            <a:lstStyle/>
            <a:p>
              <a:pPr marL="345441" lvl="1" indent="-172721" algn="l">
                <a:lnSpc>
                  <a:spcPts val="2240"/>
                </a:lnSpc>
                <a:buFont typeface="Arial"/>
                <a:buChar char="•"/>
              </a:pPr>
              <a:r>
                <a:rPr lang="en-US" sz="1600" b="1" spc="-24">
                  <a:solidFill>
                    <a:srgbClr val="0E4714"/>
                  </a:solidFill>
                  <a:latin typeface="Gotham Bold"/>
                  <a:ea typeface="Gotham Bold"/>
                  <a:cs typeface="Gotham Bold"/>
                  <a:sym typeface="Gotham Bold"/>
                </a:rPr>
                <a:t>Medical cards are required for 12 million drivers.</a:t>
              </a:r>
            </a:p>
            <a:p>
              <a:pPr marL="345441" lvl="1" indent="-172721" algn="l">
                <a:lnSpc>
                  <a:spcPts val="2240"/>
                </a:lnSpc>
                <a:buFont typeface="Arial"/>
                <a:buChar char="•"/>
              </a:pPr>
              <a:r>
                <a:rPr lang="en-US" sz="1600" b="1" spc="-24">
                  <a:solidFill>
                    <a:srgbClr val="0E4714"/>
                  </a:solidFill>
                  <a:latin typeface="Gotham Bold"/>
                  <a:ea typeface="Gotham Bold"/>
                  <a:cs typeface="Gotham Bold"/>
                  <a:sym typeface="Gotham Bold"/>
                </a:rPr>
                <a:t>Thousands live in our surrounding community.</a:t>
              </a:r>
            </a:p>
            <a:p>
              <a:pPr marL="345441" lvl="1" indent="-172721" algn="l">
                <a:lnSpc>
                  <a:spcPts val="2240"/>
                </a:lnSpc>
                <a:buFont typeface="Arial"/>
                <a:buChar char="•"/>
              </a:pPr>
              <a:r>
                <a:rPr lang="en-US" sz="1600" b="1" spc="-24">
                  <a:solidFill>
                    <a:srgbClr val="0E4714"/>
                  </a:solidFill>
                  <a:latin typeface="Gotham Bold"/>
                  <a:ea typeface="Gotham Bold"/>
                  <a:cs typeface="Gotham Bold"/>
                  <a:sym typeface="Gotham Bold"/>
                </a:rPr>
                <a:t>Multiple trucking companies domiciled here.</a:t>
              </a:r>
            </a:p>
            <a:p>
              <a:pPr marL="345441" lvl="1" indent="-172721" algn="l">
                <a:lnSpc>
                  <a:spcPts val="2240"/>
                </a:lnSpc>
                <a:buFont typeface="Arial"/>
                <a:buChar char="•"/>
              </a:pPr>
              <a:r>
                <a:rPr lang="en-US" sz="1600" b="1" spc="-24">
                  <a:solidFill>
                    <a:srgbClr val="0E4714"/>
                  </a:solidFill>
                  <a:latin typeface="Gotham Bold"/>
                  <a:ea typeface="Gotham Bold"/>
                  <a:cs typeface="Gotham Bold"/>
                  <a:sym typeface="Gotham Bold"/>
                </a:rPr>
                <a:t>Serving small to mid-sized companies.</a:t>
              </a:r>
            </a:p>
          </p:txBody>
        </p:sp>
        <p:sp>
          <p:nvSpPr>
            <p:cNvPr id="6" name="TextBox 6"/>
            <p:cNvSpPr txBox="1"/>
            <p:nvPr/>
          </p:nvSpPr>
          <p:spPr>
            <a:xfrm>
              <a:off x="5199" y="-66675"/>
              <a:ext cx="6828934" cy="632248"/>
            </a:xfrm>
            <a:prstGeom prst="rect">
              <a:avLst/>
            </a:prstGeom>
          </p:spPr>
          <p:txBody>
            <a:bodyPr lIns="0" tIns="0" rIns="0" bIns="0" rtlCol="0" anchor="t">
              <a:spAutoFit/>
            </a:bodyPr>
            <a:lstStyle/>
            <a:p>
              <a:pPr algn="l">
                <a:lnSpc>
                  <a:spcPts val="3919"/>
                </a:lnSpc>
              </a:pPr>
              <a:r>
                <a:rPr lang="en-US" sz="2799" b="1">
                  <a:solidFill>
                    <a:srgbClr val="0E4714"/>
                  </a:solidFill>
                  <a:latin typeface="Gotham Bold"/>
                  <a:ea typeface="Gotham Bold"/>
                  <a:cs typeface="Gotham Bold"/>
                  <a:sym typeface="Gotham Bold"/>
                </a:rPr>
                <a:t>Who needs us?</a:t>
              </a:r>
            </a:p>
          </p:txBody>
        </p:sp>
        <p:sp>
          <p:nvSpPr>
            <p:cNvPr id="7" name="TextBox 7"/>
            <p:cNvSpPr txBox="1"/>
            <p:nvPr/>
          </p:nvSpPr>
          <p:spPr>
            <a:xfrm>
              <a:off x="6828933" y="-6622"/>
              <a:ext cx="7757172" cy="584349"/>
            </a:xfrm>
            <a:prstGeom prst="rect">
              <a:avLst/>
            </a:prstGeom>
          </p:spPr>
          <p:txBody>
            <a:bodyPr wrap="square" lIns="0" tIns="0" rIns="0" bIns="0" rtlCol="0" anchor="t">
              <a:spAutoFit/>
            </a:bodyPr>
            <a:lstStyle/>
            <a:p>
              <a:pPr>
                <a:lnSpc>
                  <a:spcPts val="3748"/>
                </a:lnSpc>
              </a:pPr>
              <a:r>
                <a:rPr lang="en-US" sz="2677" b="1" dirty="0">
                  <a:solidFill>
                    <a:srgbClr val="0E4714"/>
                  </a:solidFill>
                  <a:latin typeface="Gotham Bold"/>
                  <a:ea typeface="Gotham Bold"/>
                  <a:cs typeface="Gotham Bold"/>
                  <a:sym typeface="Gotham Bold"/>
                </a:rPr>
                <a:t>The secret is to treat them fairly</a:t>
              </a:r>
            </a:p>
          </p:txBody>
        </p:sp>
        <p:sp>
          <p:nvSpPr>
            <p:cNvPr id="8" name="TextBox 8"/>
            <p:cNvSpPr txBox="1"/>
            <p:nvPr/>
          </p:nvSpPr>
          <p:spPr>
            <a:xfrm>
              <a:off x="15237868" y="-16147"/>
              <a:ext cx="6828934" cy="632248"/>
            </a:xfrm>
            <a:prstGeom prst="rect">
              <a:avLst/>
            </a:prstGeom>
          </p:spPr>
          <p:txBody>
            <a:bodyPr lIns="0" tIns="0" rIns="0" bIns="0" rtlCol="0" anchor="t">
              <a:spAutoFit/>
            </a:bodyPr>
            <a:lstStyle/>
            <a:p>
              <a:pPr algn="l">
                <a:lnSpc>
                  <a:spcPts val="3919"/>
                </a:lnSpc>
              </a:pPr>
              <a:r>
                <a:rPr lang="en-US" sz="2799" b="1" dirty="0">
                  <a:solidFill>
                    <a:srgbClr val="0E4714"/>
                  </a:solidFill>
                  <a:latin typeface="Gotham Bold"/>
                  <a:ea typeface="Gotham Bold"/>
                  <a:cs typeface="Gotham Bold"/>
                  <a:sym typeface="Gotham Bold"/>
                </a:rPr>
                <a:t>INCOME IS CASH OR CARD!</a:t>
              </a:r>
            </a:p>
          </p:txBody>
        </p:sp>
        <p:sp>
          <p:nvSpPr>
            <p:cNvPr id="9" name="TextBox 9"/>
            <p:cNvSpPr txBox="1"/>
            <p:nvPr/>
          </p:nvSpPr>
          <p:spPr>
            <a:xfrm>
              <a:off x="0" y="802800"/>
              <a:ext cx="6829498" cy="3298543"/>
            </a:xfrm>
            <a:prstGeom prst="rect">
              <a:avLst/>
            </a:prstGeom>
          </p:spPr>
          <p:txBody>
            <a:bodyPr lIns="0" tIns="0" rIns="0" bIns="0" rtlCol="0" anchor="t">
              <a:spAutoFit/>
            </a:bodyPr>
            <a:lstStyle/>
            <a:p>
              <a:pPr algn="l">
                <a:lnSpc>
                  <a:spcPts val="2240"/>
                </a:lnSpc>
              </a:pPr>
              <a:r>
                <a:rPr lang="en-US" sz="1600" b="1" spc="-24">
                  <a:solidFill>
                    <a:srgbClr val="0E4714"/>
                  </a:solidFill>
                  <a:latin typeface="Gotham Bold"/>
                  <a:ea typeface="Gotham Bold"/>
                  <a:cs typeface="Gotham Bold"/>
                  <a:sym typeface="Gotham Bold"/>
                </a:rPr>
                <a:t>     There is an increasing demand for more facilities to serve commercial drivers. The U.S. Department of Transportation requires that only licensed professionals such as MDs, DOs, NP-Cs, PAs, and DCs can conduct these examinations. Drivers are opting for smaller facilities that offer scheduled visits over walk-ins, avoiding the need to compete for earlier arrival times and reducing wait times.</a:t>
              </a:r>
            </a:p>
          </p:txBody>
        </p:sp>
        <p:sp>
          <p:nvSpPr>
            <p:cNvPr id="10" name="TextBox 10"/>
            <p:cNvSpPr txBox="1"/>
            <p:nvPr/>
          </p:nvSpPr>
          <p:spPr>
            <a:xfrm>
              <a:off x="7619216" y="692569"/>
              <a:ext cx="6484872" cy="2641058"/>
            </a:xfrm>
            <a:prstGeom prst="rect">
              <a:avLst/>
            </a:prstGeom>
          </p:spPr>
          <p:txBody>
            <a:bodyPr lIns="0" tIns="0" rIns="0" bIns="0" rtlCol="0" anchor="t">
              <a:spAutoFit/>
            </a:bodyPr>
            <a:lstStyle/>
            <a:p>
              <a:pPr algn="l">
                <a:lnSpc>
                  <a:spcPts val="2665"/>
                </a:lnSpc>
              </a:pPr>
              <a:r>
                <a:rPr lang="en-US" sz="1903" b="1" dirty="0">
                  <a:solidFill>
                    <a:srgbClr val="0E4714"/>
                  </a:solidFill>
                  <a:latin typeface="Gotham Bold"/>
                  <a:ea typeface="Gotham Bold"/>
                  <a:cs typeface="Gotham Bold"/>
                  <a:sym typeface="Gotham Bold"/>
                </a:rPr>
                <a:t> Drivers appreciate being treated as individuals, not just another number. As a result, they tend to return to places where they received the best treatment, found it most convenient, and the price was fair.</a:t>
              </a:r>
            </a:p>
          </p:txBody>
        </p:sp>
        <p:sp>
          <p:nvSpPr>
            <p:cNvPr id="11" name="TextBox 11"/>
            <p:cNvSpPr txBox="1"/>
            <p:nvPr/>
          </p:nvSpPr>
          <p:spPr>
            <a:xfrm>
              <a:off x="15237868" y="770076"/>
              <a:ext cx="6656911" cy="5158356"/>
            </a:xfrm>
            <a:prstGeom prst="rect">
              <a:avLst/>
            </a:prstGeom>
          </p:spPr>
          <p:txBody>
            <a:bodyPr lIns="0" tIns="0" rIns="0" bIns="0" rtlCol="0" anchor="t">
              <a:spAutoFit/>
            </a:bodyPr>
            <a:lstStyle/>
            <a:p>
              <a:pPr algn="l">
                <a:lnSpc>
                  <a:spcPts val="2550"/>
                </a:lnSpc>
              </a:pPr>
              <a:r>
                <a:rPr lang="en-US" sz="1821" b="1" spc="-45">
                  <a:solidFill>
                    <a:srgbClr val="0E4714"/>
                  </a:solidFill>
                  <a:latin typeface="Gotham Bold"/>
                  <a:ea typeface="Gotham Bold"/>
                  <a:cs typeface="Gotham Bold"/>
                  <a:sym typeface="Gotham Bold"/>
                </a:rPr>
                <a:t>Depending on their health history, drivers receive a medical card valid for up to 24 months, or less if health issues are present. Nearly 100% of our income comes from cash or credit card payments, as health insurance is not applicable since this is not an illness and no diagnosis is involved. A small number of accounts are paid monthly, typically within two weeks of receiving an emailed invoice.</a:t>
              </a:r>
            </a:p>
            <a:p>
              <a:pPr algn="l">
                <a:lnSpc>
                  <a:spcPts val="2550"/>
                </a:lnSpc>
              </a:pPr>
              <a:endParaRPr lang="en-US" sz="1821" b="1" spc="-45">
                <a:solidFill>
                  <a:srgbClr val="0E4714"/>
                </a:solidFill>
                <a:latin typeface="Gotham Bold"/>
                <a:ea typeface="Gotham Bold"/>
                <a:cs typeface="Gotham Bold"/>
                <a:sym typeface="Gotham Bold"/>
              </a:endParaRPr>
            </a:p>
            <a:p>
              <a:pPr marL="0" lvl="0" indent="0" algn="l">
                <a:lnSpc>
                  <a:spcPts val="2550"/>
                </a:lnSpc>
              </a:pPr>
              <a:endParaRPr lang="en-US" sz="1821" b="1" spc="-45">
                <a:solidFill>
                  <a:srgbClr val="0E4714"/>
                </a:solidFill>
                <a:latin typeface="Gotham Bold"/>
                <a:ea typeface="Gotham Bold"/>
                <a:cs typeface="Gotham Bold"/>
                <a:sym typeface="Gotham Bold"/>
              </a:endParaRPr>
            </a:p>
          </p:txBody>
        </p:sp>
      </p:grpSp>
      <p:sp>
        <p:nvSpPr>
          <p:cNvPr id="12" name="Freeform 12"/>
          <p:cNvSpPr/>
          <p:nvPr/>
        </p:nvSpPr>
        <p:spPr>
          <a:xfrm flipH="1">
            <a:off x="6296938" y="-972788"/>
            <a:ext cx="10619655" cy="4208198"/>
          </a:xfrm>
          <a:custGeom>
            <a:avLst/>
            <a:gdLst/>
            <a:ahLst/>
            <a:cxnLst/>
            <a:rect l="l" t="t" r="r" b="b"/>
            <a:pathLst>
              <a:path w="10619655" h="4208198">
                <a:moveTo>
                  <a:pt x="10619655" y="0"/>
                </a:moveTo>
                <a:lnTo>
                  <a:pt x="0" y="0"/>
                </a:lnTo>
                <a:lnTo>
                  <a:pt x="0" y="4208199"/>
                </a:lnTo>
                <a:lnTo>
                  <a:pt x="10619655" y="4208199"/>
                </a:lnTo>
                <a:lnTo>
                  <a:pt x="10619655"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38225" y="1456809"/>
          <a:ext cx="15944077" cy="8035095"/>
        </p:xfrm>
        <a:graphic>
          <a:graphicData uri="http://schemas.openxmlformats.org/drawingml/2006/table">
            <a:tbl>
              <a:tblPr/>
              <a:tblGrid>
                <a:gridCol w="4882694">
                  <a:extLst>
                    <a:ext uri="{9D8B030D-6E8A-4147-A177-3AD203B41FA5}">
                      <a16:colId xmlns:a16="http://schemas.microsoft.com/office/drawing/2014/main" val="20000"/>
                    </a:ext>
                  </a:extLst>
                </a:gridCol>
                <a:gridCol w="11061383">
                  <a:extLst>
                    <a:ext uri="{9D8B030D-6E8A-4147-A177-3AD203B41FA5}">
                      <a16:colId xmlns:a16="http://schemas.microsoft.com/office/drawing/2014/main" val="20001"/>
                    </a:ext>
                  </a:extLst>
                </a:gridCol>
              </a:tblGrid>
              <a:tr h="1005645">
                <a:tc>
                  <a:txBody>
                    <a:bodyPr/>
                    <a:lstStyle/>
                    <a:p>
                      <a:pPr algn="l">
                        <a:lnSpc>
                          <a:spcPts val="3919"/>
                        </a:lnSpc>
                        <a:defRPr/>
                      </a:pPr>
                      <a:r>
                        <a:rPr lang="en-US" sz="2799" b="1">
                          <a:solidFill>
                            <a:srgbClr val="0E4714"/>
                          </a:solidFill>
                          <a:latin typeface="Gotham Bold"/>
                          <a:ea typeface="Gotham Bold"/>
                          <a:cs typeface="Gotham Bold"/>
                          <a:sym typeface="Gotham Bold"/>
                        </a:rPr>
                        <a:t>PRIME MARKET GOAL</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3919"/>
                        </a:lnSpc>
                        <a:defRPr/>
                      </a:pPr>
                      <a:r>
                        <a:rPr lang="en-US" sz="2799" b="1">
                          <a:solidFill>
                            <a:srgbClr val="0E4714"/>
                          </a:solidFill>
                          <a:latin typeface="Gotham Bold"/>
                          <a:ea typeface="Gotham Bold"/>
                          <a:cs typeface="Gotham Bold"/>
                          <a:sym typeface="Gotham Bold"/>
                        </a:rPr>
                        <a:t>REMAIN AS THE ONLY FULL TIME CME PRACTICE!</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0"/>
                  </a:ext>
                </a:extLst>
              </a:tr>
              <a:tr h="1466850">
                <a:tc>
                  <a:txBody>
                    <a:bodyPr/>
                    <a:lstStyle/>
                    <a:p>
                      <a:pPr algn="l">
                        <a:lnSpc>
                          <a:spcPts val="3919"/>
                        </a:lnSpc>
                        <a:defRPr/>
                      </a:pPr>
                      <a:r>
                        <a:rPr lang="en-US" sz="2799" b="1">
                          <a:solidFill>
                            <a:srgbClr val="0E4714"/>
                          </a:solidFill>
                          <a:latin typeface="Gotham Bold"/>
                          <a:ea typeface="Gotham Bold"/>
                          <a:cs typeface="Gotham Bold"/>
                          <a:sym typeface="Gotham Bold"/>
                        </a:rPr>
                        <a:t>Demographics</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379"/>
                        </a:lnSpc>
                        <a:defRPr/>
                      </a:pPr>
                      <a:r>
                        <a:rPr lang="en-US" sz="1699" b="1">
                          <a:solidFill>
                            <a:srgbClr val="134F1A"/>
                          </a:solidFill>
                          <a:latin typeface="Gotham Bold"/>
                          <a:ea typeface="Gotham Bold"/>
                          <a:cs typeface="Gotham Bold"/>
                          <a:sym typeface="Gotham Bold"/>
                        </a:rPr>
                        <a:t>The name D.O.T. E-Z might have seemed elementary at first, but "DOT" is the first term in everyone's Google search. When the search includes our location, we stand out! Competitors start with terms like "</a:t>
                      </a:r>
                      <a:r>
                        <a:rPr lang="en-US" sz="1699" b="1" u="sng">
                          <a:solidFill>
                            <a:srgbClr val="134F1A"/>
                          </a:solidFill>
                          <a:latin typeface="Gotham Bold"/>
                          <a:ea typeface="Gotham Bold"/>
                          <a:cs typeface="Gotham Bold"/>
                          <a:sym typeface="Gotham Bold"/>
                        </a:rPr>
                        <a:t>affordable</a:t>
                      </a:r>
                      <a:r>
                        <a:rPr lang="en-US" sz="1699" b="1">
                          <a:solidFill>
                            <a:srgbClr val="134F1A"/>
                          </a:solidFill>
                          <a:latin typeface="Gotham Bold"/>
                          <a:ea typeface="Gotham Bold"/>
                          <a:cs typeface="Gotham Bold"/>
                          <a:sym typeface="Gotham Bold"/>
                        </a:rPr>
                        <a:t>" or "</a:t>
                      </a:r>
                      <a:r>
                        <a:rPr lang="en-US" sz="1699" b="1" u="sng">
                          <a:solidFill>
                            <a:srgbClr val="134F1A"/>
                          </a:solidFill>
                          <a:latin typeface="Gotham Bold"/>
                          <a:ea typeface="Gotham Bold"/>
                          <a:cs typeface="Gotham Bold"/>
                          <a:sym typeface="Gotham Bold"/>
                        </a:rPr>
                        <a:t>walk-in</a:t>
                      </a:r>
                      <a:r>
                        <a:rPr lang="en-US" sz="1699" b="1">
                          <a:solidFill>
                            <a:srgbClr val="134F1A"/>
                          </a:solidFill>
                          <a:latin typeface="Gotham Bold"/>
                          <a:ea typeface="Gotham Bold"/>
                          <a:cs typeface="Gotham Bold"/>
                          <a:sym typeface="Gotham Bold"/>
                        </a:rPr>
                        <a:t>," while others use "</a:t>
                      </a:r>
                      <a:r>
                        <a:rPr lang="en-US" sz="1699" b="1" u="sng">
                          <a:solidFill>
                            <a:srgbClr val="134F1A"/>
                          </a:solidFill>
                          <a:latin typeface="Gotham Bold"/>
                          <a:ea typeface="Gotham Bold"/>
                          <a:cs typeface="Gotham Bold"/>
                          <a:sym typeface="Gotham Bold"/>
                        </a:rPr>
                        <a:t>cheapest</a:t>
                      </a:r>
                      <a:r>
                        <a:rPr lang="en-US" sz="1699" b="1">
                          <a:solidFill>
                            <a:srgbClr val="134F1A"/>
                          </a:solidFill>
                          <a:latin typeface="Gotham Bold"/>
                          <a:ea typeface="Gotham Bold"/>
                          <a:cs typeface="Gotham Bold"/>
                          <a:sym typeface="Gotham Bold"/>
                        </a:rPr>
                        <a:t>" or "</a:t>
                      </a:r>
                      <a:r>
                        <a:rPr lang="en-US" sz="1699" b="1" u="sng">
                          <a:solidFill>
                            <a:srgbClr val="134F1A"/>
                          </a:solidFill>
                          <a:latin typeface="Gotham Bold"/>
                          <a:ea typeface="Gotham Bold"/>
                          <a:cs typeface="Gotham Bold"/>
                          <a:sym typeface="Gotham Bold"/>
                        </a:rPr>
                        <a:t>free</a:t>
                      </a:r>
                      <a:r>
                        <a:rPr lang="en-US" sz="1699" b="1">
                          <a:solidFill>
                            <a:srgbClr val="134F1A"/>
                          </a:solidFill>
                          <a:latin typeface="Gotham Bold"/>
                          <a:ea typeface="Gotham Bold"/>
                          <a:cs typeface="Gotham Bold"/>
                          <a:sym typeface="Gotham Bold"/>
                        </a:rPr>
                        <a:t>." These all tend to take a back seat to our strategically chosen name.</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1"/>
                  </a:ext>
                </a:extLst>
              </a:tr>
              <a:tr h="1676400">
                <a:tc>
                  <a:txBody>
                    <a:bodyPr/>
                    <a:lstStyle/>
                    <a:p>
                      <a:pPr algn="l">
                        <a:lnSpc>
                          <a:spcPts val="3919"/>
                        </a:lnSpc>
                        <a:defRPr/>
                      </a:pPr>
                      <a:r>
                        <a:rPr lang="en-US" sz="2799" b="1">
                          <a:solidFill>
                            <a:srgbClr val="0E4714"/>
                          </a:solidFill>
                          <a:latin typeface="Gotham Bold"/>
                          <a:ea typeface="Gotham Bold"/>
                          <a:cs typeface="Gotham Bold"/>
                          <a:sym typeface="Gotham Bold"/>
                        </a:rPr>
                        <a:t>Personalization</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US" sz="1599" b="1">
                          <a:solidFill>
                            <a:srgbClr val="0E4714"/>
                          </a:solidFill>
                          <a:latin typeface="Arimo Bold"/>
                          <a:ea typeface="Arimo Bold"/>
                          <a:cs typeface="Arimo Bold"/>
                          <a:sym typeface="Arimo Bold"/>
                        </a:rPr>
                        <a:t>Word of Mouth—When clients receive exceptional service, they feel compelled to share their experience. Commercial drivers often spread the word through CB radios, reaching a wide audience. We make a concerted effort to be friendly and engage in conversations about their family and job conditions. When clients rate us on Google, we respond with a personal thank you. We return all calls for assistance, day or night. Repeat business accounts for 50% of our gross income.</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2"/>
                  </a:ext>
                </a:extLst>
              </a:tr>
              <a:tr h="1943100">
                <a:tc>
                  <a:txBody>
                    <a:bodyPr/>
                    <a:lstStyle/>
                    <a:p>
                      <a:pPr algn="l">
                        <a:lnSpc>
                          <a:spcPts val="3919"/>
                        </a:lnSpc>
                        <a:defRPr/>
                      </a:pPr>
                      <a:r>
                        <a:rPr lang="en-US" sz="2799" b="1">
                          <a:solidFill>
                            <a:srgbClr val="0E4714"/>
                          </a:solidFill>
                          <a:latin typeface="Gotham Bold"/>
                          <a:ea typeface="Gotham Bold"/>
                          <a:cs typeface="Gotham Bold"/>
                          <a:sym typeface="Gotham Bold"/>
                        </a:rPr>
                        <a:t>Emerging Content Niches</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tc>
                  <a:txBody>
                    <a:bodyPr/>
                    <a:lstStyle/>
                    <a:p>
                      <a:pPr algn="l">
                        <a:lnSpc>
                          <a:spcPts val="2239"/>
                        </a:lnSpc>
                        <a:defRPr/>
                      </a:pPr>
                      <a:r>
                        <a:rPr lang="en-US" sz="1599" b="1">
                          <a:solidFill>
                            <a:srgbClr val="12501A"/>
                          </a:solidFill>
                          <a:latin typeface="Gotham Bold"/>
                          <a:ea typeface="Gotham Bold"/>
                          <a:cs typeface="Gotham Bold"/>
                          <a:sym typeface="Gotham Bold"/>
                        </a:rPr>
                        <a:t>As we grew, we consistently worked to keep our overhead low, ensuring our fees remained competitive. Our user-friendly calendar allows clients to easily select their preferred appointment day and time, then redirects them to a page where they can complete their health history and sign their name. Upon arrival at the facility, everything is prepared, and there are no delays. The medical card is printed and presented in a unique carrying envelope for their wallet. Notably, 80% of the administrative work is handled via computer without the need for operator assistance!</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1905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3"/>
                  </a:ext>
                </a:extLst>
              </a:tr>
              <a:tr h="1943100">
                <a:tc>
                  <a:txBody>
                    <a:bodyPr/>
                    <a:lstStyle/>
                    <a:p>
                      <a:pPr algn="l">
                        <a:lnSpc>
                          <a:spcPts val="3919"/>
                        </a:lnSpc>
                        <a:defRPr/>
                      </a:pPr>
                      <a:r>
                        <a:rPr lang="en-US" sz="2799" b="1">
                          <a:solidFill>
                            <a:srgbClr val="0E4714"/>
                          </a:solidFill>
                          <a:latin typeface="Gotham Bold"/>
                          <a:ea typeface="Gotham Bold"/>
                          <a:cs typeface="Gotham Bold"/>
                          <a:sym typeface="Gotham Bold"/>
                        </a:rPr>
                        <a:t>Promising Growth Events</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tc>
                  <a:txBody>
                    <a:bodyPr/>
                    <a:lstStyle/>
                    <a:p>
                      <a:pPr algn="l">
                        <a:lnSpc>
                          <a:spcPts val="2239"/>
                        </a:lnSpc>
                        <a:defRPr/>
                      </a:pPr>
                      <a:r>
                        <a:rPr lang="en-US" sz="1599" b="1">
                          <a:solidFill>
                            <a:srgbClr val="134F1A"/>
                          </a:solidFill>
                          <a:latin typeface="Arimo Bold"/>
                          <a:ea typeface="Arimo Bold"/>
                          <a:cs typeface="Arimo Bold"/>
                          <a:sym typeface="Arimo Bold"/>
                        </a:rPr>
                        <a:t>Kennesaw, GA, is booming with development, boasting 49 new condo, townhouse, and apartment communities, adding thousands of units to accommodate a growing population. Currently home to 35,122 residents, the city also hosts Kennesaw State University (KSU), a thriving Division I institution with 35,600 students across two major campuses. Our former municipal airport, KRYY, has transformed into Cobb County International, experiencing increasing monthly traffic, with numerous corporate jets and a small airline now operating there. Growth is evident everywhere!</a:t>
                      </a:r>
                      <a:endParaRPr lang="en-US" sz="1100"/>
                    </a:p>
                  </a:txBody>
                  <a:tcPr marL="114300" marR="114300" marT="114300" marB="114300" anchor="ctr">
                    <a:lnL w="0" cap="flat" cmpd="sng" algn="ctr">
                      <a:solidFill>
                        <a:srgbClr val="0E4714"/>
                      </a:solidFill>
                      <a:prstDash val="solid"/>
                      <a:round/>
                      <a:headEnd type="none" w="med" len="med"/>
                      <a:tailEnd type="none" w="med" len="med"/>
                    </a:lnL>
                    <a:lnR w="0" cap="flat" cmpd="sng" algn="ctr">
                      <a:solidFill>
                        <a:srgbClr val="0E4714"/>
                      </a:solidFill>
                      <a:prstDash val="solid"/>
                      <a:round/>
                      <a:headEnd type="none" w="med" len="med"/>
                      <a:tailEnd type="none" w="med" len="med"/>
                    </a:lnR>
                    <a:lnT w="19050" cap="flat" cmpd="sng" algn="ctr">
                      <a:solidFill>
                        <a:srgbClr val="0E4714"/>
                      </a:solidFill>
                      <a:prstDash val="solid"/>
                      <a:round/>
                      <a:headEnd type="none" w="med" len="med"/>
                      <a:tailEnd type="none" w="med" len="med"/>
                    </a:lnT>
                    <a:lnB w="0" cap="flat" cmpd="sng" algn="ctr">
                      <a:solidFill>
                        <a:srgbClr val="0E4714"/>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Freeform 3"/>
          <p:cNvSpPr/>
          <p:nvPr/>
        </p:nvSpPr>
        <p:spPr>
          <a:xfrm>
            <a:off x="9944100" y="754380"/>
            <a:ext cx="7315200" cy="548640"/>
          </a:xfrm>
          <a:custGeom>
            <a:avLst/>
            <a:gdLst/>
            <a:ahLst/>
            <a:cxnLst/>
            <a:rect l="l" t="t" r="r" b="b"/>
            <a:pathLst>
              <a:path w="7315200" h="548640">
                <a:moveTo>
                  <a:pt x="0" y="0"/>
                </a:moveTo>
                <a:lnTo>
                  <a:pt x="7315200" y="0"/>
                </a:lnTo>
                <a:lnTo>
                  <a:pt x="7315200" y="548640"/>
                </a:lnTo>
                <a:lnTo>
                  <a:pt x="0" y="548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65055" y="333891"/>
            <a:ext cx="16230600" cy="1522967"/>
          </a:xfrm>
          <a:prstGeom prst="rect">
            <a:avLst/>
          </a:prstGeom>
        </p:spPr>
        <p:txBody>
          <a:bodyPr lIns="0" tIns="0" rIns="0" bIns="0" rtlCol="0" anchor="t">
            <a:spAutoFit/>
          </a:bodyPr>
          <a:lstStyle/>
          <a:p>
            <a:pPr algn="l">
              <a:lnSpc>
                <a:spcPts val="9469"/>
              </a:lnSpc>
            </a:pPr>
            <a:r>
              <a:rPr lang="en-US" sz="10884" spc="-272">
                <a:solidFill>
                  <a:srgbClr val="0E4714"/>
                </a:solidFill>
                <a:latin typeface="Times New Roman Condensed"/>
                <a:ea typeface="Times New Roman Condensed"/>
                <a:cs typeface="Times New Roman Condensed"/>
                <a:sym typeface="Times New Roman Condensed"/>
              </a:rPr>
              <a:t>OPPORTUNITIES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grpSp>
        <p:nvGrpSpPr>
          <p:cNvPr id="2" name="Group 2"/>
          <p:cNvGrpSpPr/>
          <p:nvPr/>
        </p:nvGrpSpPr>
        <p:grpSpPr>
          <a:xfrm>
            <a:off x="-1728974" y="630041"/>
            <a:ext cx="13433824" cy="134338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txBody>
            <a:bodyPr/>
            <a:lstStyle/>
            <a:p>
              <a:endParaRPr lang="en-US"/>
            </a:p>
          </p:txBody>
        </p:sp>
        <p:sp>
          <p:nvSpPr>
            <p:cNvPr id="4" name="TextBox 4"/>
            <p:cNvSpPr txBox="1"/>
            <p:nvPr/>
          </p:nvSpPr>
          <p:spPr>
            <a:xfrm>
              <a:off x="76200" y="95250"/>
              <a:ext cx="660400" cy="641350"/>
            </a:xfrm>
            <a:prstGeom prst="rect">
              <a:avLst/>
            </a:prstGeom>
          </p:spPr>
          <p:txBody>
            <a:bodyPr lIns="50800" tIns="50800" rIns="50800" bIns="50800" rtlCol="0" anchor="ctr"/>
            <a:lstStyle/>
            <a:p>
              <a:pPr algn="ctr">
                <a:lnSpc>
                  <a:spcPts val="2120"/>
                </a:lnSpc>
              </a:pPr>
              <a:endParaRPr/>
            </a:p>
          </p:txBody>
        </p:sp>
      </p:grpSp>
      <p:sp>
        <p:nvSpPr>
          <p:cNvPr id="5" name="Freeform 5"/>
          <p:cNvSpPr/>
          <p:nvPr/>
        </p:nvSpPr>
        <p:spPr>
          <a:xfrm>
            <a:off x="1087247" y="6600521"/>
            <a:ext cx="7820432" cy="7800881"/>
          </a:xfrm>
          <a:custGeom>
            <a:avLst/>
            <a:gdLst/>
            <a:ahLst/>
            <a:cxnLst/>
            <a:rect l="l" t="t" r="r" b="b"/>
            <a:pathLst>
              <a:path w="7820432" h="7800881">
                <a:moveTo>
                  <a:pt x="0" y="0"/>
                </a:moveTo>
                <a:lnTo>
                  <a:pt x="7820432" y="0"/>
                </a:lnTo>
                <a:lnTo>
                  <a:pt x="7820432" y="7800881"/>
                </a:lnTo>
                <a:lnTo>
                  <a:pt x="0" y="7800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357389" y="3331907"/>
            <a:ext cx="10690655" cy="1069065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txBody>
            <a:bodyPr/>
            <a:lstStyle/>
            <a:p>
              <a:endParaRPr lang="en-US"/>
            </a:p>
          </p:txBody>
        </p:sp>
        <p:sp>
          <p:nvSpPr>
            <p:cNvPr id="8" name="TextBox 8"/>
            <p:cNvSpPr txBox="1"/>
            <p:nvPr/>
          </p:nvSpPr>
          <p:spPr>
            <a:xfrm>
              <a:off x="76200" y="95250"/>
              <a:ext cx="660400" cy="641350"/>
            </a:xfrm>
            <a:prstGeom prst="rect">
              <a:avLst/>
            </a:prstGeom>
          </p:spPr>
          <p:txBody>
            <a:bodyPr lIns="50800" tIns="50800" rIns="50800" bIns="50800" rtlCol="0" anchor="ctr"/>
            <a:lstStyle/>
            <a:p>
              <a:pPr algn="ctr">
                <a:lnSpc>
                  <a:spcPts val="2120"/>
                </a:lnSpc>
              </a:pPr>
              <a:endParaRPr/>
            </a:p>
          </p:txBody>
        </p:sp>
      </p:grpSp>
      <p:grpSp>
        <p:nvGrpSpPr>
          <p:cNvPr id="9" name="Group 9"/>
          <p:cNvGrpSpPr/>
          <p:nvPr/>
        </p:nvGrpSpPr>
        <p:grpSpPr>
          <a:xfrm>
            <a:off x="1077722" y="6376784"/>
            <a:ext cx="7820432" cy="78204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E4714"/>
              </a:solidFill>
              <a:prstDash val="solid"/>
              <a:miter/>
            </a:ln>
          </p:spPr>
          <p:txBody>
            <a:bodyPr/>
            <a:lstStyle/>
            <a:p>
              <a:endParaRPr lang="en-US"/>
            </a:p>
          </p:txBody>
        </p:sp>
        <p:sp>
          <p:nvSpPr>
            <p:cNvPr id="11" name="TextBox 11"/>
            <p:cNvSpPr txBox="1"/>
            <p:nvPr/>
          </p:nvSpPr>
          <p:spPr>
            <a:xfrm>
              <a:off x="76200" y="95250"/>
              <a:ext cx="660400" cy="641350"/>
            </a:xfrm>
            <a:prstGeom prst="rect">
              <a:avLst/>
            </a:prstGeom>
          </p:spPr>
          <p:txBody>
            <a:bodyPr lIns="50800" tIns="50800" rIns="50800" bIns="50800" rtlCol="0" anchor="ctr"/>
            <a:lstStyle/>
            <a:p>
              <a:pPr algn="ctr">
                <a:lnSpc>
                  <a:spcPts val="2120"/>
                </a:lnSpc>
              </a:pPr>
              <a:endParaRPr/>
            </a:p>
          </p:txBody>
        </p:sp>
      </p:grpSp>
      <p:sp>
        <p:nvSpPr>
          <p:cNvPr id="12" name="TextBox 12"/>
          <p:cNvSpPr txBox="1"/>
          <p:nvPr/>
        </p:nvSpPr>
        <p:spPr>
          <a:xfrm>
            <a:off x="1894201" y="4252412"/>
            <a:ext cx="6282725" cy="1847806"/>
          </a:xfrm>
          <a:prstGeom prst="rect">
            <a:avLst/>
          </a:prstGeom>
        </p:spPr>
        <p:txBody>
          <a:bodyPr lIns="0" tIns="0" rIns="0" bIns="0" rtlCol="0" anchor="t">
            <a:spAutoFit/>
          </a:bodyPr>
          <a:lstStyle/>
          <a:p>
            <a:pPr algn="ctr">
              <a:lnSpc>
                <a:spcPts val="7501"/>
              </a:lnSpc>
            </a:pPr>
            <a:r>
              <a:rPr lang="en-US" sz="4688" b="1">
                <a:solidFill>
                  <a:srgbClr val="0E4714"/>
                </a:solidFill>
                <a:latin typeface="Gotham Bold"/>
                <a:ea typeface="Gotham Bold"/>
                <a:cs typeface="Gotham Bold"/>
                <a:sym typeface="Gotham Bold"/>
              </a:rPr>
              <a:t>5,000+ Private Drivers examined </a:t>
            </a:r>
          </a:p>
        </p:txBody>
      </p:sp>
      <p:sp>
        <p:nvSpPr>
          <p:cNvPr id="13" name="TextBox 13"/>
          <p:cNvSpPr txBox="1"/>
          <p:nvPr/>
        </p:nvSpPr>
        <p:spPr>
          <a:xfrm>
            <a:off x="1561765" y="7629805"/>
            <a:ext cx="6947596" cy="2119939"/>
          </a:xfrm>
          <a:prstGeom prst="rect">
            <a:avLst/>
          </a:prstGeom>
        </p:spPr>
        <p:txBody>
          <a:bodyPr lIns="0" tIns="0" rIns="0" bIns="0" rtlCol="0" anchor="t">
            <a:spAutoFit/>
          </a:bodyPr>
          <a:lstStyle/>
          <a:p>
            <a:pPr algn="ctr">
              <a:lnSpc>
                <a:spcPts val="8706"/>
              </a:lnSpc>
            </a:pPr>
            <a:r>
              <a:rPr lang="en-US" sz="5441" b="1" dirty="0">
                <a:solidFill>
                  <a:srgbClr val="0E4714"/>
                </a:solidFill>
                <a:latin typeface="Gotham Bold"/>
                <a:ea typeface="Gotham Bold"/>
                <a:cs typeface="Gotham Bold"/>
                <a:sym typeface="Gotham Bold"/>
              </a:rPr>
              <a:t>278 Company clients</a:t>
            </a:r>
          </a:p>
        </p:txBody>
      </p:sp>
      <p:sp>
        <p:nvSpPr>
          <p:cNvPr id="14" name="TextBox 14"/>
          <p:cNvSpPr txBox="1"/>
          <p:nvPr/>
        </p:nvSpPr>
        <p:spPr>
          <a:xfrm>
            <a:off x="1994296" y="1205259"/>
            <a:ext cx="6082534" cy="1024070"/>
          </a:xfrm>
          <a:prstGeom prst="rect">
            <a:avLst/>
          </a:prstGeom>
        </p:spPr>
        <p:txBody>
          <a:bodyPr lIns="0" tIns="0" rIns="0" bIns="0" rtlCol="0" anchor="t">
            <a:spAutoFit/>
          </a:bodyPr>
          <a:lstStyle/>
          <a:p>
            <a:pPr algn="ctr">
              <a:lnSpc>
                <a:spcPts val="8546"/>
              </a:lnSpc>
            </a:pPr>
            <a:r>
              <a:rPr lang="en-US" sz="5341" b="1">
                <a:solidFill>
                  <a:srgbClr val="0E4714"/>
                </a:solidFill>
                <a:latin typeface="Georgia Pro Condensed Bold"/>
                <a:ea typeface="Georgia Pro Condensed Bold"/>
                <a:cs typeface="Georgia Pro Condensed Bold"/>
                <a:sym typeface="Georgia Pro Condensed Bold"/>
              </a:rPr>
              <a:t>12 Million Drivers  </a:t>
            </a:r>
          </a:p>
        </p:txBody>
      </p:sp>
      <p:sp>
        <p:nvSpPr>
          <p:cNvPr id="15" name="TextBox 15"/>
          <p:cNvSpPr txBox="1"/>
          <p:nvPr/>
        </p:nvSpPr>
        <p:spPr>
          <a:xfrm>
            <a:off x="12137599" y="3293807"/>
            <a:ext cx="5121701" cy="826118"/>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In the U.S. there are an estimated 12 million commercial drivers with CDL or Non-CDL license who qualify to need a D.O.T. Medical Card </a:t>
            </a:r>
          </a:p>
        </p:txBody>
      </p:sp>
      <p:sp>
        <p:nvSpPr>
          <p:cNvPr id="16" name="TextBox 16"/>
          <p:cNvSpPr txBox="1"/>
          <p:nvPr/>
        </p:nvSpPr>
        <p:spPr>
          <a:xfrm>
            <a:off x="12137599" y="4787210"/>
            <a:ext cx="5121701" cy="1930997"/>
          </a:xfrm>
          <a:prstGeom prst="rect">
            <a:avLst/>
          </a:prstGeom>
        </p:spPr>
        <p:txBody>
          <a:bodyPr lIns="0" tIns="0" rIns="0" bIns="0" rtlCol="0" anchor="t">
            <a:spAutoFit/>
          </a:bodyPr>
          <a:lstStyle/>
          <a:p>
            <a:pPr algn="l">
              <a:lnSpc>
                <a:spcPts val="2240"/>
              </a:lnSpc>
            </a:pPr>
            <a:r>
              <a:rPr lang="en-US" sz="1600" b="1">
                <a:solidFill>
                  <a:srgbClr val="0E4714"/>
                </a:solidFill>
                <a:latin typeface="Gotham Bold"/>
                <a:ea typeface="Gotham Bold"/>
                <a:cs typeface="Gotham Bold"/>
                <a:sym typeface="Gotham Bold"/>
              </a:rPr>
              <a:t>D.O.T. E-Z has examined over 5,000 individual drivers, many of whom are private drivers with their own businesses or employees of small companies. Many of these drivers have been examined multiple times and will continue to do so for years. This number is set to grow exponentially.</a:t>
            </a:r>
          </a:p>
        </p:txBody>
      </p:sp>
      <p:sp>
        <p:nvSpPr>
          <p:cNvPr id="17" name="TextBox 17"/>
          <p:cNvSpPr txBox="1"/>
          <p:nvPr/>
        </p:nvSpPr>
        <p:spPr>
          <a:xfrm>
            <a:off x="12137599" y="7317700"/>
            <a:ext cx="5121701" cy="1676356"/>
          </a:xfrm>
          <a:prstGeom prst="rect">
            <a:avLst/>
          </a:prstGeom>
        </p:spPr>
        <p:txBody>
          <a:bodyPr lIns="0" tIns="0" rIns="0" bIns="0" rtlCol="0" anchor="t">
            <a:spAutoFit/>
          </a:bodyPr>
          <a:lstStyle/>
          <a:p>
            <a:pPr algn="l">
              <a:lnSpc>
                <a:spcPts val="2240"/>
              </a:lnSpc>
            </a:pPr>
            <a:r>
              <a:rPr lang="en-US" sz="1600" b="1" dirty="0">
                <a:solidFill>
                  <a:srgbClr val="0E4714"/>
                </a:solidFill>
                <a:latin typeface="Gotham Bold"/>
                <a:ea typeface="Gotham Bold"/>
                <a:cs typeface="Gotham Bold"/>
                <a:sym typeface="Gotham Bold"/>
              </a:rPr>
              <a:t>Beginning with one client company in 2014, more were referred to D.O.T. E-Z. New companies steadily continue to come on board. As word-of-mouth referrals continue, population growth, along with online shopping, continues to increase the need for more drivers for delivery from multiple retail markets. </a:t>
            </a:r>
          </a:p>
        </p:txBody>
      </p:sp>
      <p:sp>
        <p:nvSpPr>
          <p:cNvPr id="18" name="TextBox 18"/>
          <p:cNvSpPr txBox="1"/>
          <p:nvPr/>
        </p:nvSpPr>
        <p:spPr>
          <a:xfrm>
            <a:off x="12137599" y="2726309"/>
            <a:ext cx="5121701" cy="490921"/>
          </a:xfrm>
          <a:prstGeom prst="rect">
            <a:avLst/>
          </a:prstGeom>
        </p:spPr>
        <p:txBody>
          <a:bodyPr lIns="0" tIns="0" rIns="0" bIns="0" rtlCol="0" anchor="t">
            <a:spAutoFit/>
          </a:bodyPr>
          <a:lstStyle/>
          <a:p>
            <a:pPr algn="l">
              <a:lnSpc>
                <a:spcPts val="3919"/>
              </a:lnSpc>
            </a:pPr>
            <a:r>
              <a:rPr lang="en-US" sz="2799" b="1" spc="-55">
                <a:solidFill>
                  <a:srgbClr val="0E4714"/>
                </a:solidFill>
                <a:latin typeface="Gotham Bold"/>
                <a:ea typeface="Gotham Bold"/>
                <a:cs typeface="Gotham Bold"/>
                <a:sym typeface="Gotham Bold"/>
              </a:rPr>
              <a:t>12 MILLION DRIVERS</a:t>
            </a:r>
          </a:p>
        </p:txBody>
      </p:sp>
      <p:sp>
        <p:nvSpPr>
          <p:cNvPr id="19" name="TextBox 19"/>
          <p:cNvSpPr txBox="1"/>
          <p:nvPr/>
        </p:nvSpPr>
        <p:spPr>
          <a:xfrm>
            <a:off x="12137599" y="4269584"/>
            <a:ext cx="5121701" cy="490921"/>
          </a:xfrm>
          <a:prstGeom prst="rect">
            <a:avLst/>
          </a:prstGeom>
        </p:spPr>
        <p:txBody>
          <a:bodyPr lIns="0" tIns="0" rIns="0" bIns="0" rtlCol="0" anchor="t">
            <a:spAutoFit/>
          </a:bodyPr>
          <a:lstStyle/>
          <a:p>
            <a:pPr algn="l">
              <a:lnSpc>
                <a:spcPts val="3919"/>
              </a:lnSpc>
            </a:pPr>
            <a:r>
              <a:rPr lang="en-US" sz="2799" b="1" spc="-55">
                <a:solidFill>
                  <a:srgbClr val="0E4714"/>
                </a:solidFill>
                <a:latin typeface="Gotham Bold"/>
                <a:ea typeface="Gotham Bold"/>
                <a:cs typeface="Gotham Bold"/>
                <a:sym typeface="Gotham Bold"/>
              </a:rPr>
              <a:t>5000 PRIVATE DRIVERS</a:t>
            </a:r>
          </a:p>
        </p:txBody>
      </p:sp>
      <p:sp>
        <p:nvSpPr>
          <p:cNvPr id="20" name="TextBox 20"/>
          <p:cNvSpPr txBox="1"/>
          <p:nvPr/>
        </p:nvSpPr>
        <p:spPr>
          <a:xfrm>
            <a:off x="12137599" y="6756628"/>
            <a:ext cx="5121701" cy="461280"/>
          </a:xfrm>
          <a:prstGeom prst="rect">
            <a:avLst/>
          </a:prstGeom>
        </p:spPr>
        <p:txBody>
          <a:bodyPr lIns="0" tIns="0" rIns="0" bIns="0" rtlCol="0" anchor="t">
            <a:spAutoFit/>
          </a:bodyPr>
          <a:lstStyle/>
          <a:p>
            <a:pPr algn="l">
              <a:lnSpc>
                <a:spcPts val="3919"/>
              </a:lnSpc>
            </a:pPr>
            <a:r>
              <a:rPr lang="en-US" sz="2799" b="1" spc="-55" dirty="0">
                <a:solidFill>
                  <a:srgbClr val="0E4714"/>
                </a:solidFill>
                <a:latin typeface="Gotham Bold"/>
                <a:ea typeface="Gotham Bold"/>
                <a:cs typeface="Gotham Bold"/>
                <a:sym typeface="Gotham Bold"/>
              </a:rPr>
              <a:t>278 COMPANY CLIENTS</a:t>
            </a:r>
          </a:p>
        </p:txBody>
      </p:sp>
      <p:sp>
        <p:nvSpPr>
          <p:cNvPr id="21" name="TextBox 21"/>
          <p:cNvSpPr txBox="1"/>
          <p:nvPr/>
        </p:nvSpPr>
        <p:spPr>
          <a:xfrm>
            <a:off x="8129301" y="542607"/>
            <a:ext cx="9798971" cy="2459199"/>
          </a:xfrm>
          <a:prstGeom prst="rect">
            <a:avLst/>
          </a:prstGeom>
        </p:spPr>
        <p:txBody>
          <a:bodyPr lIns="0" tIns="0" rIns="0" bIns="0" rtlCol="0" anchor="t">
            <a:spAutoFit/>
          </a:bodyPr>
          <a:lstStyle/>
          <a:p>
            <a:pPr algn="r">
              <a:lnSpc>
                <a:spcPts val="9469"/>
              </a:lnSpc>
            </a:pPr>
            <a:r>
              <a:rPr lang="en-US" sz="10884" spc="-272" dirty="0">
                <a:solidFill>
                  <a:srgbClr val="0E4714"/>
                </a:solidFill>
                <a:latin typeface="Times New Roman Condensed"/>
                <a:ea typeface="Times New Roman Condensed"/>
                <a:cs typeface="Times New Roman Condensed"/>
                <a:sym typeface="Times New Roman Condensed"/>
              </a:rPr>
              <a:t>SIZE OF THE MARKET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flipH="1">
            <a:off x="-6019800" y="-2781300"/>
            <a:ext cx="19285436" cy="15042640"/>
          </a:xfrm>
          <a:custGeom>
            <a:avLst/>
            <a:gdLst/>
            <a:ahLst/>
            <a:cxnLst/>
            <a:rect l="l" t="t" r="r" b="b"/>
            <a:pathLst>
              <a:path w="19285436" h="15042640">
                <a:moveTo>
                  <a:pt x="19285436" y="0"/>
                </a:moveTo>
                <a:lnTo>
                  <a:pt x="0" y="0"/>
                </a:lnTo>
                <a:lnTo>
                  <a:pt x="0" y="15042640"/>
                </a:lnTo>
                <a:lnTo>
                  <a:pt x="19285436" y="15042640"/>
                </a:lnTo>
                <a:lnTo>
                  <a:pt x="1928543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76850" y="1816894"/>
            <a:ext cx="7367150" cy="7441219"/>
          </a:xfrm>
          <a:prstGeom prst="rect">
            <a:avLst/>
          </a:prstGeom>
        </p:spPr>
        <p:txBody>
          <a:bodyPr lIns="0" tIns="0" rIns="0" bIns="0" rtlCol="0" anchor="t">
            <a:spAutoFit/>
          </a:bodyPr>
          <a:lstStyle/>
          <a:p>
            <a:pPr algn="l">
              <a:lnSpc>
                <a:spcPts val="4054"/>
              </a:lnSpc>
            </a:pPr>
            <a:endParaRPr dirty="0"/>
          </a:p>
          <a:p>
            <a:pPr algn="l">
              <a:lnSpc>
                <a:spcPts val="4054"/>
              </a:lnSpc>
            </a:pPr>
            <a:r>
              <a:rPr lang="en-US" sz="2702" b="1" spc="-40" dirty="0">
                <a:solidFill>
                  <a:srgbClr val="0E4714"/>
                </a:solidFill>
                <a:latin typeface="Gotham Bold"/>
                <a:ea typeface="Gotham Bold"/>
                <a:cs typeface="Gotham Bold"/>
                <a:sym typeface="Gotham Bold"/>
              </a:rPr>
              <a:t>June 2014 Certified to begin D.O.T. E-Z</a:t>
            </a:r>
          </a:p>
          <a:p>
            <a:pPr algn="l">
              <a:lnSpc>
                <a:spcPts val="4054"/>
              </a:lnSpc>
            </a:pPr>
            <a:r>
              <a:rPr lang="en-US" sz="2702" b="1" spc="-40" dirty="0">
                <a:solidFill>
                  <a:srgbClr val="0E4714"/>
                </a:solidFill>
                <a:latin typeface="Gotham Bold"/>
                <a:ea typeface="Gotham Bold"/>
                <a:cs typeface="Gotham Bold"/>
                <a:sym typeface="Gotham Bold"/>
              </a:rPr>
              <a:t>December 2016, end of the first calendar year.</a:t>
            </a:r>
          </a:p>
          <a:p>
            <a:pPr algn="l">
              <a:lnSpc>
                <a:spcPts val="4054"/>
              </a:lnSpc>
            </a:pPr>
            <a:endParaRPr lang="en-US" sz="2702" b="1" spc="-40" dirty="0">
              <a:solidFill>
                <a:srgbClr val="0E4714"/>
              </a:solidFill>
              <a:latin typeface="Gotham Bold"/>
              <a:ea typeface="Gotham Bold"/>
              <a:cs typeface="Gotham Bold"/>
              <a:sym typeface="Gotham Bold"/>
            </a:endParaRPr>
          </a:p>
          <a:p>
            <a:pPr algn="l">
              <a:lnSpc>
                <a:spcPts val="4054"/>
              </a:lnSpc>
            </a:pPr>
            <a:r>
              <a:rPr lang="en-US" sz="2702" b="1" spc="-40" dirty="0">
                <a:solidFill>
                  <a:srgbClr val="0E4714"/>
                </a:solidFill>
                <a:latin typeface="Gotham Bold"/>
                <a:ea typeface="Gotham Bold"/>
                <a:cs typeface="Gotham Bold"/>
                <a:sym typeface="Gotham Bold"/>
              </a:rPr>
              <a:t>Pre-and post-pandemic years:</a:t>
            </a:r>
          </a:p>
          <a:p>
            <a:pPr algn="l">
              <a:lnSpc>
                <a:spcPts val="4054"/>
              </a:lnSpc>
            </a:pPr>
            <a:r>
              <a:rPr lang="en-US" sz="2702" b="1" spc="-40" dirty="0">
                <a:solidFill>
                  <a:srgbClr val="0E4714"/>
                </a:solidFill>
                <a:latin typeface="Gotham Bold"/>
                <a:ea typeface="Gotham Bold"/>
                <a:cs typeface="Gotham Bold"/>
                <a:sym typeface="Gotham Bold"/>
              </a:rPr>
              <a:t>December 2021  $79,000</a:t>
            </a:r>
          </a:p>
          <a:p>
            <a:pPr algn="l">
              <a:lnSpc>
                <a:spcPts val="4054"/>
              </a:lnSpc>
            </a:pPr>
            <a:r>
              <a:rPr lang="en-US" sz="2702" b="1" spc="-40" dirty="0">
                <a:solidFill>
                  <a:srgbClr val="0E4714"/>
                </a:solidFill>
                <a:latin typeface="Gotham Bold"/>
                <a:ea typeface="Gotham Bold"/>
                <a:cs typeface="Gotham Bold"/>
                <a:sym typeface="Gotham Bold"/>
              </a:rPr>
              <a:t>December 2022 $83,000*</a:t>
            </a:r>
          </a:p>
          <a:p>
            <a:pPr algn="l">
              <a:lnSpc>
                <a:spcPts val="4054"/>
              </a:lnSpc>
            </a:pPr>
            <a:r>
              <a:rPr lang="en-US" sz="2702" b="1" spc="-40" dirty="0">
                <a:solidFill>
                  <a:srgbClr val="134F1A"/>
                </a:solidFill>
                <a:latin typeface="Gotham Bold"/>
                <a:ea typeface="Gotham Bold"/>
                <a:cs typeface="Gotham Bold"/>
                <a:sym typeface="Gotham Bold"/>
              </a:rPr>
              <a:t>December 2023 $67,000** </a:t>
            </a:r>
          </a:p>
          <a:p>
            <a:pPr algn="l">
              <a:lnSpc>
                <a:spcPts val="4054"/>
              </a:lnSpc>
            </a:pPr>
            <a:endParaRPr lang="en-US" sz="2702" b="1" spc="-40" dirty="0">
              <a:solidFill>
                <a:srgbClr val="134F1A"/>
              </a:solidFill>
              <a:latin typeface="Gotham Bold"/>
              <a:ea typeface="Gotham Bold"/>
              <a:cs typeface="Gotham Bold"/>
              <a:sym typeface="Gotham Bold"/>
            </a:endParaRPr>
          </a:p>
          <a:p>
            <a:pPr algn="l">
              <a:lnSpc>
                <a:spcPts val="2027"/>
              </a:lnSpc>
            </a:pPr>
            <a:r>
              <a:rPr lang="en-US" sz="1351" b="1" spc="-20" dirty="0">
                <a:solidFill>
                  <a:srgbClr val="0E4714"/>
                </a:solidFill>
                <a:latin typeface="Gotham Bold"/>
                <a:ea typeface="Gotham Bold"/>
                <a:cs typeface="Gotham Bold"/>
                <a:sym typeface="Gotham Bold"/>
              </a:rPr>
              <a:t>*This 2022 income includes $20,000 from a second source, including drug screening</a:t>
            </a:r>
          </a:p>
          <a:p>
            <a:pPr algn="l">
              <a:lnSpc>
                <a:spcPts val="2027"/>
              </a:lnSpc>
            </a:pPr>
            <a:r>
              <a:rPr lang="en-US" sz="1351" b="1" spc="-20" dirty="0">
                <a:solidFill>
                  <a:srgbClr val="0E4714"/>
                </a:solidFill>
                <a:latin typeface="Gotham Bold"/>
                <a:ea typeface="Gotham Bold"/>
                <a:cs typeface="Gotham Bold"/>
                <a:sym typeface="Gotham Bold"/>
              </a:rPr>
              <a:t>  </a:t>
            </a:r>
          </a:p>
          <a:p>
            <a:pPr algn="l">
              <a:lnSpc>
                <a:spcPts val="2027"/>
              </a:lnSpc>
            </a:pPr>
            <a:r>
              <a:rPr lang="en-US" sz="1351" b="1" spc="-20" dirty="0">
                <a:solidFill>
                  <a:srgbClr val="134F1A"/>
                </a:solidFill>
                <a:latin typeface="Gotham Bold"/>
                <a:ea typeface="Gotham Bold"/>
                <a:cs typeface="Gotham Bold"/>
                <a:sym typeface="Gotham Bold"/>
              </a:rPr>
              <a:t>**The 2023 decrease is attributed to a strategic decision to reduce drug screening activities, allocating more hours to higher profitability tasks or services. However, the most recent income, not yet shown, will include from this company was still $555.00 for the month of October 2024.  The experiment is working!</a:t>
            </a:r>
          </a:p>
          <a:p>
            <a:pPr algn="l">
              <a:lnSpc>
                <a:spcPts val="4054"/>
              </a:lnSpc>
            </a:pPr>
            <a:endParaRPr lang="en-US" sz="1351" b="1" spc="-20" dirty="0">
              <a:solidFill>
                <a:srgbClr val="134F1A"/>
              </a:solidFill>
              <a:latin typeface="Gotham Bold"/>
              <a:ea typeface="Gotham Bold"/>
              <a:cs typeface="Gotham Bold"/>
              <a:sym typeface="Gotham Bold"/>
            </a:endParaRPr>
          </a:p>
        </p:txBody>
      </p:sp>
      <p:pic>
        <p:nvPicPr>
          <p:cNvPr id="4" name="Picture 4"/>
          <p:cNvPicPr>
            <a:picLocks noChangeAspect="1"/>
          </p:cNvPicPr>
          <p:nvPr/>
        </p:nvPicPr>
        <p:blipFill>
          <a:blip r:embed="rId4"/>
          <a:stretch>
            <a:fillRect/>
          </a:stretch>
        </p:blipFill>
        <p:spPr>
          <a:xfrm>
            <a:off x="8929438" y="1663794"/>
            <a:ext cx="9087122" cy="69784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2006</Words>
  <Application>Microsoft Office PowerPoint</Application>
  <PresentationFormat>Custom</PresentationFormat>
  <Paragraphs>102</Paragraphs>
  <Slides>12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Times New Roman Condensed Italics</vt:lpstr>
      <vt:lpstr>Aptos</vt:lpstr>
      <vt:lpstr>Arimo</vt:lpstr>
      <vt:lpstr>Times New Roman Condensed</vt:lpstr>
      <vt:lpstr>Gotham Bold</vt:lpstr>
      <vt:lpstr>Times New Roman Bold Italics</vt:lpstr>
      <vt:lpstr>Gotham</vt:lpstr>
      <vt:lpstr>Gotham Bold Italics</vt:lpstr>
      <vt:lpstr>Arial</vt:lpstr>
      <vt:lpstr>Calibri</vt:lpstr>
      <vt:lpstr>Georgia Pro Condensed Bold</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Pitch Deck</dc:title>
  <cp:lastModifiedBy>Thomas Kirchhofer</cp:lastModifiedBy>
  <cp:revision>4</cp:revision>
  <dcterms:created xsi:type="dcterms:W3CDTF">2006-08-16T00:00:00Z</dcterms:created>
  <dcterms:modified xsi:type="dcterms:W3CDTF">2024-12-16T14:59:25Z</dcterms:modified>
  <dc:identifier>DAGV1qaqjsc</dc:identifier>
</cp:coreProperties>
</file>